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58" r:id="rId4"/>
    <p:sldId id="259" r:id="rId5"/>
    <p:sldId id="260" r:id="rId6"/>
    <p:sldId id="271" r:id="rId7"/>
    <p:sldId id="262" r:id="rId8"/>
    <p:sldId id="282" r:id="rId9"/>
    <p:sldId id="280" r:id="rId10"/>
    <p:sldId id="261" r:id="rId11"/>
    <p:sldId id="263" r:id="rId12"/>
    <p:sldId id="264" r:id="rId13"/>
    <p:sldId id="265" r:id="rId14"/>
    <p:sldId id="266" r:id="rId15"/>
    <p:sldId id="267" r:id="rId16"/>
    <p:sldId id="268" r:id="rId17"/>
    <p:sldId id="269" r:id="rId18"/>
    <p:sldId id="279" r:id="rId19"/>
    <p:sldId id="272" r:id="rId20"/>
    <p:sldId id="270" r:id="rId21"/>
    <p:sldId id="273" r:id="rId22"/>
    <p:sldId id="274" r:id="rId23"/>
    <p:sldId id="275" r:id="rId24"/>
    <p:sldId id="281" r:id="rId25"/>
    <p:sldId id="276"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8C98F-6F11-4202-A7ED-05AC58652127}" v="111" dt="2020-04-24T15:43:51.725"/>
    <p1510:client id="{418433AB-02AD-81AC-BA3F-5FF4C1997D1C}" v="1379" dt="2020-04-24T18:33:34.282"/>
    <p1510:client id="{6F2D8CAB-011A-DA30-AC7E-47319B5CAB99}" v="187" dt="2020-04-24T18:35:10.222"/>
    <p1510:client id="{7B1A50D9-2050-413B-B5F5-3AA2A85EF7E0}" v="58" dt="2020-04-24T17:43:07.099"/>
    <p1510:client id="{7F628BAD-4C39-E335-997F-3F7A49201DD3}" v="1578" dt="2020-04-24T18:01:40.192"/>
    <p1510:client id="{9D8CD8E2-F841-F453-8558-1C57DA3059A9}" v="265" dt="2020-04-24T18:00:28.726"/>
    <p1510:client id="{C425F0F0-9A44-37BD-E6A1-19EE2467FBF7}" v="1212" dt="2020-04-24T08:28:57.164"/>
    <p1510:client id="{F0BB0F03-B400-4B56-A355-19B90B3CC037}" v="292" dt="2020-04-24T10:15:33.5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156BB84-279C-4442-9F6F-3282ACDBDE1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7C4FD13-BD26-40EE-95A6-C34DB0002A2F}">
      <dgm:prSet/>
      <dgm:spPr/>
      <dgm:t>
        <a:bodyPr/>
        <a:lstStyle/>
        <a:p>
          <a:pPr>
            <a:lnSpc>
              <a:spcPct val="100000"/>
            </a:lnSpc>
          </a:pPr>
          <a:r>
            <a:rPr lang="en-US"/>
            <a:t>Data Cleaning and Data Preparation</a:t>
          </a:r>
        </a:p>
      </dgm:t>
    </dgm:pt>
    <dgm:pt modelId="{A93B6DB3-06FC-4E68-B704-341A0B5E1ADB}" type="parTrans" cxnId="{2B44C050-07DC-4296-BAB0-6ACFD273C174}">
      <dgm:prSet/>
      <dgm:spPr/>
      <dgm:t>
        <a:bodyPr/>
        <a:lstStyle/>
        <a:p>
          <a:endParaRPr lang="en-US"/>
        </a:p>
      </dgm:t>
    </dgm:pt>
    <dgm:pt modelId="{8912BA38-6EEB-4A48-9282-3C23D5FD497F}" type="sibTrans" cxnId="{2B44C050-07DC-4296-BAB0-6ACFD273C174}">
      <dgm:prSet/>
      <dgm:spPr/>
      <dgm:t>
        <a:bodyPr/>
        <a:lstStyle/>
        <a:p>
          <a:endParaRPr lang="en-US"/>
        </a:p>
      </dgm:t>
    </dgm:pt>
    <dgm:pt modelId="{A7CD3F4D-6C14-45FA-99D0-B43B891C24DC}">
      <dgm:prSet/>
      <dgm:spPr/>
      <dgm:t>
        <a:bodyPr/>
        <a:lstStyle/>
        <a:p>
          <a:pPr>
            <a:lnSpc>
              <a:spcPct val="100000"/>
            </a:lnSpc>
          </a:pPr>
          <a:r>
            <a:rPr lang="en-US"/>
            <a:t>Exploratory Data Analysis </a:t>
          </a:r>
        </a:p>
      </dgm:t>
    </dgm:pt>
    <dgm:pt modelId="{7C7788F5-95B5-4BE9-A4AE-B5A098DA0532}" type="parTrans" cxnId="{5DCF10AE-5BEF-4496-A4C5-93359BA15310}">
      <dgm:prSet/>
      <dgm:spPr/>
      <dgm:t>
        <a:bodyPr/>
        <a:lstStyle/>
        <a:p>
          <a:endParaRPr lang="en-US"/>
        </a:p>
      </dgm:t>
    </dgm:pt>
    <dgm:pt modelId="{565125C1-12E0-4A88-A98F-3FB0860840C5}" type="sibTrans" cxnId="{5DCF10AE-5BEF-4496-A4C5-93359BA15310}">
      <dgm:prSet/>
      <dgm:spPr/>
      <dgm:t>
        <a:bodyPr/>
        <a:lstStyle/>
        <a:p>
          <a:endParaRPr lang="en-US"/>
        </a:p>
      </dgm:t>
    </dgm:pt>
    <dgm:pt modelId="{BEA915D6-ACC3-4C2E-9F4E-B9A1F872EA25}">
      <dgm:prSet/>
      <dgm:spPr/>
      <dgm:t>
        <a:bodyPr/>
        <a:lstStyle/>
        <a:p>
          <a:pPr rtl="0">
            <a:lnSpc>
              <a:spcPct val="100000"/>
            </a:lnSpc>
          </a:pPr>
          <a:r>
            <a:rPr lang="en-US">
              <a:latin typeface="Georgia Pro Cond Light" panose="02040603050505030304"/>
            </a:rPr>
            <a:t>Feature Selection</a:t>
          </a:r>
          <a:endParaRPr lang="en-US"/>
        </a:p>
      </dgm:t>
    </dgm:pt>
    <dgm:pt modelId="{D53BEFC0-C92D-442D-89D8-62479CC46E74}" type="parTrans" cxnId="{6CFF3F92-7790-4117-9B3F-02FF4BE9D12D}">
      <dgm:prSet/>
      <dgm:spPr/>
      <dgm:t>
        <a:bodyPr/>
        <a:lstStyle/>
        <a:p>
          <a:endParaRPr lang="en-US"/>
        </a:p>
      </dgm:t>
    </dgm:pt>
    <dgm:pt modelId="{A02F20B5-87D7-4AB9-934E-C9B381BE58D4}" type="sibTrans" cxnId="{6CFF3F92-7790-4117-9B3F-02FF4BE9D12D}">
      <dgm:prSet/>
      <dgm:spPr/>
      <dgm:t>
        <a:bodyPr/>
        <a:lstStyle/>
        <a:p>
          <a:endParaRPr lang="en-US"/>
        </a:p>
      </dgm:t>
    </dgm:pt>
    <dgm:pt modelId="{3682D403-70E7-4887-90C6-7764E510D76B}">
      <dgm:prSet/>
      <dgm:spPr/>
      <dgm:t>
        <a:bodyPr/>
        <a:lstStyle/>
        <a:p>
          <a:pPr>
            <a:lnSpc>
              <a:spcPct val="100000"/>
            </a:lnSpc>
          </a:pPr>
          <a:r>
            <a:rPr lang="en-US"/>
            <a:t>Predictive Modeling </a:t>
          </a:r>
        </a:p>
      </dgm:t>
    </dgm:pt>
    <dgm:pt modelId="{95F44839-2B4D-430E-9540-3C0DECCCBB03}" type="parTrans" cxnId="{F200FFEF-433C-430B-84E2-38A5E6C35D70}">
      <dgm:prSet/>
      <dgm:spPr/>
      <dgm:t>
        <a:bodyPr/>
        <a:lstStyle/>
        <a:p>
          <a:endParaRPr lang="en-US"/>
        </a:p>
      </dgm:t>
    </dgm:pt>
    <dgm:pt modelId="{9B32C16E-9428-4CD1-9B27-E71428E26E19}" type="sibTrans" cxnId="{F200FFEF-433C-430B-84E2-38A5E6C35D70}">
      <dgm:prSet/>
      <dgm:spPr/>
      <dgm:t>
        <a:bodyPr/>
        <a:lstStyle/>
        <a:p>
          <a:endParaRPr lang="en-US"/>
        </a:p>
      </dgm:t>
    </dgm:pt>
    <dgm:pt modelId="{24DA7EE6-8DE5-4926-AFEF-B823280FD6B3}">
      <dgm:prSet/>
      <dgm:spPr/>
      <dgm:t>
        <a:bodyPr/>
        <a:lstStyle/>
        <a:p>
          <a:pPr>
            <a:lnSpc>
              <a:spcPct val="100000"/>
            </a:lnSpc>
          </a:pPr>
          <a:r>
            <a:rPr lang="en-US"/>
            <a:t>ML models</a:t>
          </a:r>
        </a:p>
      </dgm:t>
    </dgm:pt>
    <dgm:pt modelId="{37ED604F-7AB0-45C0-B287-40B0C127CF44}" type="parTrans" cxnId="{7B6D210E-B148-4404-BD96-308FFDAD5D5A}">
      <dgm:prSet/>
      <dgm:spPr/>
      <dgm:t>
        <a:bodyPr/>
        <a:lstStyle/>
        <a:p>
          <a:endParaRPr lang="en-US"/>
        </a:p>
      </dgm:t>
    </dgm:pt>
    <dgm:pt modelId="{89F01607-B636-4AFA-BC8F-182C41E3DE73}" type="sibTrans" cxnId="{7B6D210E-B148-4404-BD96-308FFDAD5D5A}">
      <dgm:prSet/>
      <dgm:spPr/>
      <dgm:t>
        <a:bodyPr/>
        <a:lstStyle/>
        <a:p>
          <a:endParaRPr lang="en-US"/>
        </a:p>
      </dgm:t>
    </dgm:pt>
    <dgm:pt modelId="{9DAE6A7D-847C-4A88-B0DE-8DE6148BA215}">
      <dgm:prSet/>
      <dgm:spPr/>
      <dgm:t>
        <a:bodyPr/>
        <a:lstStyle/>
        <a:p>
          <a:pPr>
            <a:lnSpc>
              <a:spcPct val="100000"/>
            </a:lnSpc>
          </a:pPr>
          <a:r>
            <a:rPr lang="en-US"/>
            <a:t>DL ( Forecast the trends using LSTM)</a:t>
          </a:r>
        </a:p>
      </dgm:t>
    </dgm:pt>
    <dgm:pt modelId="{76FFF659-2995-4BDE-ABC0-DF7B4A2090B1}" type="parTrans" cxnId="{83913F0F-851E-47CB-AB84-83DD3FB99159}">
      <dgm:prSet/>
      <dgm:spPr/>
      <dgm:t>
        <a:bodyPr/>
        <a:lstStyle/>
        <a:p>
          <a:endParaRPr lang="en-US"/>
        </a:p>
      </dgm:t>
    </dgm:pt>
    <dgm:pt modelId="{820CB89F-F0C9-4D11-90D7-5413CB43BF0D}" type="sibTrans" cxnId="{83913F0F-851E-47CB-AB84-83DD3FB99159}">
      <dgm:prSet/>
      <dgm:spPr/>
      <dgm:t>
        <a:bodyPr/>
        <a:lstStyle/>
        <a:p>
          <a:endParaRPr lang="en-US"/>
        </a:p>
      </dgm:t>
    </dgm:pt>
    <dgm:pt modelId="{A293BE24-36CD-4CB4-8EDB-8D041BB16365}">
      <dgm:prSet/>
      <dgm:spPr/>
      <dgm:t>
        <a:bodyPr/>
        <a:lstStyle/>
        <a:p>
          <a:pPr>
            <a:lnSpc>
              <a:spcPct val="100000"/>
            </a:lnSpc>
          </a:pPr>
          <a:r>
            <a:rPr lang="en-US"/>
            <a:t>Result Interpretation</a:t>
          </a:r>
          <a:r>
            <a:rPr lang="en-US">
              <a:latin typeface="Georgia Pro Cond Light" panose="02040603050505030304"/>
            </a:rPr>
            <a:t> </a:t>
          </a:r>
          <a:endParaRPr lang="en-US"/>
        </a:p>
      </dgm:t>
    </dgm:pt>
    <dgm:pt modelId="{C8FFB677-B0B4-46E7-86B3-BA67274EAB56}" type="parTrans" cxnId="{E9D9A3A0-E5ED-45D6-BCB1-3B23D3D4501E}">
      <dgm:prSet/>
      <dgm:spPr/>
      <dgm:t>
        <a:bodyPr/>
        <a:lstStyle/>
        <a:p>
          <a:endParaRPr lang="en-US"/>
        </a:p>
      </dgm:t>
    </dgm:pt>
    <dgm:pt modelId="{E0B17233-475A-4998-A1F4-F7656C864B0A}" type="sibTrans" cxnId="{E9D9A3A0-E5ED-45D6-BCB1-3B23D3D4501E}">
      <dgm:prSet/>
      <dgm:spPr/>
      <dgm:t>
        <a:bodyPr/>
        <a:lstStyle/>
        <a:p>
          <a:endParaRPr lang="en-US"/>
        </a:p>
      </dgm:t>
    </dgm:pt>
    <dgm:pt modelId="{8D13FECB-8340-4F23-B0C4-C4794DFDE254}" type="pres">
      <dgm:prSet presAssocID="{5156BB84-279C-4442-9F6F-3282ACDBDE1E}" presName="root" presStyleCnt="0">
        <dgm:presLayoutVars>
          <dgm:dir/>
          <dgm:resizeHandles val="exact"/>
        </dgm:presLayoutVars>
      </dgm:prSet>
      <dgm:spPr/>
    </dgm:pt>
    <dgm:pt modelId="{5C30C1CD-A021-4D46-95B9-3F0088E68DD5}" type="pres">
      <dgm:prSet presAssocID="{A7C4FD13-BD26-40EE-95A6-C34DB0002A2F}" presName="compNode" presStyleCnt="0"/>
      <dgm:spPr/>
    </dgm:pt>
    <dgm:pt modelId="{C2FF2AF2-DD7F-44C1-A788-CD3EBC735E80}" type="pres">
      <dgm:prSet presAssocID="{A7C4FD13-BD26-40EE-95A6-C34DB0002A2F}" presName="bgRect" presStyleLbl="bgShp" presStyleIdx="0" presStyleCnt="5"/>
      <dgm:spPr/>
    </dgm:pt>
    <dgm:pt modelId="{6DC389FF-DB9A-434A-A412-E9C42B3025EA}" type="pres">
      <dgm:prSet presAssocID="{A7C4FD13-BD26-40EE-95A6-C34DB0002A2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7E22E55-1CA7-4C51-934A-6CB41C726DBC}" type="pres">
      <dgm:prSet presAssocID="{A7C4FD13-BD26-40EE-95A6-C34DB0002A2F}" presName="spaceRect" presStyleCnt="0"/>
      <dgm:spPr/>
    </dgm:pt>
    <dgm:pt modelId="{651F18D5-0DEC-47BA-81F4-91B9774F62C0}" type="pres">
      <dgm:prSet presAssocID="{A7C4FD13-BD26-40EE-95A6-C34DB0002A2F}" presName="parTx" presStyleLbl="revTx" presStyleIdx="0" presStyleCnt="6">
        <dgm:presLayoutVars>
          <dgm:chMax val="0"/>
          <dgm:chPref val="0"/>
        </dgm:presLayoutVars>
      </dgm:prSet>
      <dgm:spPr/>
    </dgm:pt>
    <dgm:pt modelId="{4902165D-E498-4653-BEFE-AC0F59825408}" type="pres">
      <dgm:prSet presAssocID="{8912BA38-6EEB-4A48-9282-3C23D5FD497F}" presName="sibTrans" presStyleCnt="0"/>
      <dgm:spPr/>
    </dgm:pt>
    <dgm:pt modelId="{7DFF3F0F-DA0B-4C35-A740-1ADA4C0A982F}" type="pres">
      <dgm:prSet presAssocID="{A7CD3F4D-6C14-45FA-99D0-B43B891C24DC}" presName="compNode" presStyleCnt="0"/>
      <dgm:spPr/>
    </dgm:pt>
    <dgm:pt modelId="{C568C795-EAEE-4EF7-B8BD-A0DD8E36DAB1}" type="pres">
      <dgm:prSet presAssocID="{A7CD3F4D-6C14-45FA-99D0-B43B891C24DC}" presName="bgRect" presStyleLbl="bgShp" presStyleIdx="1" presStyleCnt="5"/>
      <dgm:spPr/>
    </dgm:pt>
    <dgm:pt modelId="{A165ACEB-367A-4E03-80B1-C3E6D601C077}" type="pres">
      <dgm:prSet presAssocID="{A7CD3F4D-6C14-45FA-99D0-B43B891C24D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FCD96419-038E-409A-972C-648189AA2880}" type="pres">
      <dgm:prSet presAssocID="{A7CD3F4D-6C14-45FA-99D0-B43B891C24DC}" presName="spaceRect" presStyleCnt="0"/>
      <dgm:spPr/>
    </dgm:pt>
    <dgm:pt modelId="{F656B2CB-733C-49D0-96C4-C3D7508B0D2B}" type="pres">
      <dgm:prSet presAssocID="{A7CD3F4D-6C14-45FA-99D0-B43B891C24DC}" presName="parTx" presStyleLbl="revTx" presStyleIdx="1" presStyleCnt="6">
        <dgm:presLayoutVars>
          <dgm:chMax val="0"/>
          <dgm:chPref val="0"/>
        </dgm:presLayoutVars>
      </dgm:prSet>
      <dgm:spPr/>
    </dgm:pt>
    <dgm:pt modelId="{0E176016-A688-4848-9F3F-B04CD2033CFD}" type="pres">
      <dgm:prSet presAssocID="{565125C1-12E0-4A88-A98F-3FB0860840C5}" presName="sibTrans" presStyleCnt="0"/>
      <dgm:spPr/>
    </dgm:pt>
    <dgm:pt modelId="{D09C9385-56F3-462A-A157-C31F86AC4D18}" type="pres">
      <dgm:prSet presAssocID="{BEA915D6-ACC3-4C2E-9F4E-B9A1F872EA25}" presName="compNode" presStyleCnt="0"/>
      <dgm:spPr/>
    </dgm:pt>
    <dgm:pt modelId="{C5BFADB1-B3A0-44F1-88DD-7ED213D2B035}" type="pres">
      <dgm:prSet presAssocID="{BEA915D6-ACC3-4C2E-9F4E-B9A1F872EA25}" presName="bgRect" presStyleLbl="bgShp" presStyleIdx="2" presStyleCnt="5"/>
      <dgm:spPr/>
    </dgm:pt>
    <dgm:pt modelId="{AA65088B-1F9B-4573-B0CE-A030E8ECCC50}" type="pres">
      <dgm:prSet presAssocID="{BEA915D6-ACC3-4C2E-9F4E-B9A1F872EA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28E5FEE-FC15-40F5-A1BC-961327DCE013}" type="pres">
      <dgm:prSet presAssocID="{BEA915D6-ACC3-4C2E-9F4E-B9A1F872EA25}" presName="spaceRect" presStyleCnt="0"/>
      <dgm:spPr/>
    </dgm:pt>
    <dgm:pt modelId="{6F4435E3-968A-45C7-9A7E-ED147BCC2B93}" type="pres">
      <dgm:prSet presAssocID="{BEA915D6-ACC3-4C2E-9F4E-B9A1F872EA25}" presName="parTx" presStyleLbl="revTx" presStyleIdx="2" presStyleCnt="6">
        <dgm:presLayoutVars>
          <dgm:chMax val="0"/>
          <dgm:chPref val="0"/>
        </dgm:presLayoutVars>
      </dgm:prSet>
      <dgm:spPr/>
    </dgm:pt>
    <dgm:pt modelId="{72B98A78-8559-4492-8F4B-CF9556D9FE99}" type="pres">
      <dgm:prSet presAssocID="{A02F20B5-87D7-4AB9-934E-C9B381BE58D4}" presName="sibTrans" presStyleCnt="0"/>
      <dgm:spPr/>
    </dgm:pt>
    <dgm:pt modelId="{6C1E24C4-D4DF-44DB-AE35-A2251F3FD1F8}" type="pres">
      <dgm:prSet presAssocID="{3682D403-70E7-4887-90C6-7764E510D76B}" presName="compNode" presStyleCnt="0"/>
      <dgm:spPr/>
    </dgm:pt>
    <dgm:pt modelId="{EB6798D6-514A-4BAE-9BDE-C7F93E1A4104}" type="pres">
      <dgm:prSet presAssocID="{3682D403-70E7-4887-90C6-7764E510D76B}" presName="bgRect" presStyleLbl="bgShp" presStyleIdx="3" presStyleCnt="5"/>
      <dgm:spPr/>
    </dgm:pt>
    <dgm:pt modelId="{4F74265E-B908-46AB-B7F3-32CBF948DAE1}" type="pres">
      <dgm:prSet presAssocID="{3682D403-70E7-4887-90C6-7764E510D76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91E3DD50-E2E6-4516-A8A1-02F80B27EAB5}" type="pres">
      <dgm:prSet presAssocID="{3682D403-70E7-4887-90C6-7764E510D76B}" presName="spaceRect" presStyleCnt="0"/>
      <dgm:spPr/>
    </dgm:pt>
    <dgm:pt modelId="{52C7ABA9-2B62-44C0-BB50-153941C8F0EB}" type="pres">
      <dgm:prSet presAssocID="{3682D403-70E7-4887-90C6-7764E510D76B}" presName="parTx" presStyleLbl="revTx" presStyleIdx="3" presStyleCnt="6">
        <dgm:presLayoutVars>
          <dgm:chMax val="0"/>
          <dgm:chPref val="0"/>
        </dgm:presLayoutVars>
      </dgm:prSet>
      <dgm:spPr/>
    </dgm:pt>
    <dgm:pt modelId="{20F050AB-94E9-42B0-9CA7-03BC404653CF}" type="pres">
      <dgm:prSet presAssocID="{3682D403-70E7-4887-90C6-7764E510D76B}" presName="desTx" presStyleLbl="revTx" presStyleIdx="4" presStyleCnt="6">
        <dgm:presLayoutVars/>
      </dgm:prSet>
      <dgm:spPr/>
    </dgm:pt>
    <dgm:pt modelId="{017CC915-763D-41CC-90E5-DBD5267EF886}" type="pres">
      <dgm:prSet presAssocID="{9B32C16E-9428-4CD1-9B27-E71428E26E19}" presName="sibTrans" presStyleCnt="0"/>
      <dgm:spPr/>
    </dgm:pt>
    <dgm:pt modelId="{EE5A4EC9-B640-4144-A734-698D24705775}" type="pres">
      <dgm:prSet presAssocID="{A293BE24-36CD-4CB4-8EDB-8D041BB16365}" presName="compNode" presStyleCnt="0"/>
      <dgm:spPr/>
    </dgm:pt>
    <dgm:pt modelId="{32D1BC4E-2572-4239-844F-248DEF52B3C4}" type="pres">
      <dgm:prSet presAssocID="{A293BE24-36CD-4CB4-8EDB-8D041BB16365}" presName="bgRect" presStyleLbl="bgShp" presStyleIdx="4" presStyleCnt="5"/>
      <dgm:spPr/>
    </dgm:pt>
    <dgm:pt modelId="{708EF5DA-B540-4632-95D7-5000D09853A3}" type="pres">
      <dgm:prSet presAssocID="{A293BE24-36CD-4CB4-8EDB-8D041BB1636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73625C88-2F80-442C-AF96-3D38DB79A709}" type="pres">
      <dgm:prSet presAssocID="{A293BE24-36CD-4CB4-8EDB-8D041BB16365}" presName="spaceRect" presStyleCnt="0"/>
      <dgm:spPr/>
    </dgm:pt>
    <dgm:pt modelId="{DB29EF82-CBC7-4C1E-A453-23A42AC0838B}" type="pres">
      <dgm:prSet presAssocID="{A293BE24-36CD-4CB4-8EDB-8D041BB16365}" presName="parTx" presStyleLbl="revTx" presStyleIdx="5" presStyleCnt="6">
        <dgm:presLayoutVars>
          <dgm:chMax val="0"/>
          <dgm:chPref val="0"/>
        </dgm:presLayoutVars>
      </dgm:prSet>
      <dgm:spPr/>
    </dgm:pt>
  </dgm:ptLst>
  <dgm:cxnLst>
    <dgm:cxn modelId="{8CC1CF09-4A97-4FF4-8D2F-078C4D91074D}" type="presOf" srcId="{A7C4FD13-BD26-40EE-95A6-C34DB0002A2F}" destId="{651F18D5-0DEC-47BA-81F4-91B9774F62C0}" srcOrd="0" destOrd="0" presId="urn:microsoft.com/office/officeart/2018/2/layout/IconVerticalSolidList"/>
    <dgm:cxn modelId="{7B6D210E-B148-4404-BD96-308FFDAD5D5A}" srcId="{3682D403-70E7-4887-90C6-7764E510D76B}" destId="{24DA7EE6-8DE5-4926-AFEF-B823280FD6B3}" srcOrd="0" destOrd="0" parTransId="{37ED604F-7AB0-45C0-B287-40B0C127CF44}" sibTransId="{89F01607-B636-4AFA-BC8F-182C41E3DE73}"/>
    <dgm:cxn modelId="{83913F0F-851E-47CB-AB84-83DD3FB99159}" srcId="{3682D403-70E7-4887-90C6-7764E510D76B}" destId="{9DAE6A7D-847C-4A88-B0DE-8DE6148BA215}" srcOrd="1" destOrd="0" parTransId="{76FFF659-2995-4BDE-ABC0-DF7B4A2090B1}" sibTransId="{820CB89F-F0C9-4D11-90D7-5413CB43BF0D}"/>
    <dgm:cxn modelId="{C5CD0B17-AD2C-41CC-BB33-AF3B757453AC}" type="presOf" srcId="{A293BE24-36CD-4CB4-8EDB-8D041BB16365}" destId="{DB29EF82-CBC7-4C1E-A453-23A42AC0838B}" srcOrd="0" destOrd="0" presId="urn:microsoft.com/office/officeart/2018/2/layout/IconVerticalSolidList"/>
    <dgm:cxn modelId="{80B4D765-B28A-462E-950A-1581D4DD51F1}" type="presOf" srcId="{5156BB84-279C-4442-9F6F-3282ACDBDE1E}" destId="{8D13FECB-8340-4F23-B0C4-C4794DFDE254}" srcOrd="0" destOrd="0" presId="urn:microsoft.com/office/officeart/2018/2/layout/IconVerticalSolidList"/>
    <dgm:cxn modelId="{C5B1FC69-9B64-4612-895E-5A63CD090B29}" type="presOf" srcId="{24DA7EE6-8DE5-4926-AFEF-B823280FD6B3}" destId="{20F050AB-94E9-42B0-9CA7-03BC404653CF}" srcOrd="0" destOrd="0" presId="urn:microsoft.com/office/officeart/2018/2/layout/IconVerticalSolidList"/>
    <dgm:cxn modelId="{2B44C050-07DC-4296-BAB0-6ACFD273C174}" srcId="{5156BB84-279C-4442-9F6F-3282ACDBDE1E}" destId="{A7C4FD13-BD26-40EE-95A6-C34DB0002A2F}" srcOrd="0" destOrd="0" parTransId="{A93B6DB3-06FC-4E68-B704-341A0B5E1ADB}" sibTransId="{8912BA38-6EEB-4A48-9282-3C23D5FD497F}"/>
    <dgm:cxn modelId="{31EDD950-2695-4FC0-9C8C-B2FA24787474}" type="presOf" srcId="{9DAE6A7D-847C-4A88-B0DE-8DE6148BA215}" destId="{20F050AB-94E9-42B0-9CA7-03BC404653CF}" srcOrd="0" destOrd="1" presId="urn:microsoft.com/office/officeart/2018/2/layout/IconVerticalSolidList"/>
    <dgm:cxn modelId="{6CFF3F92-7790-4117-9B3F-02FF4BE9D12D}" srcId="{5156BB84-279C-4442-9F6F-3282ACDBDE1E}" destId="{BEA915D6-ACC3-4C2E-9F4E-B9A1F872EA25}" srcOrd="2" destOrd="0" parTransId="{D53BEFC0-C92D-442D-89D8-62479CC46E74}" sibTransId="{A02F20B5-87D7-4AB9-934E-C9B381BE58D4}"/>
    <dgm:cxn modelId="{E9D9A3A0-E5ED-45D6-BCB1-3B23D3D4501E}" srcId="{5156BB84-279C-4442-9F6F-3282ACDBDE1E}" destId="{A293BE24-36CD-4CB4-8EDB-8D041BB16365}" srcOrd="4" destOrd="0" parTransId="{C8FFB677-B0B4-46E7-86B3-BA67274EAB56}" sibTransId="{E0B17233-475A-4998-A1F4-F7656C864B0A}"/>
    <dgm:cxn modelId="{5DCF10AE-5BEF-4496-A4C5-93359BA15310}" srcId="{5156BB84-279C-4442-9F6F-3282ACDBDE1E}" destId="{A7CD3F4D-6C14-45FA-99D0-B43B891C24DC}" srcOrd="1" destOrd="0" parTransId="{7C7788F5-95B5-4BE9-A4AE-B5A098DA0532}" sibTransId="{565125C1-12E0-4A88-A98F-3FB0860840C5}"/>
    <dgm:cxn modelId="{3438EBAF-F594-4234-831E-505C0CF4C4EC}" type="presOf" srcId="{A7CD3F4D-6C14-45FA-99D0-B43B891C24DC}" destId="{F656B2CB-733C-49D0-96C4-C3D7508B0D2B}" srcOrd="0" destOrd="0" presId="urn:microsoft.com/office/officeart/2018/2/layout/IconVerticalSolidList"/>
    <dgm:cxn modelId="{E4235ADE-9F76-438E-AAD6-A70258D21F44}" type="presOf" srcId="{3682D403-70E7-4887-90C6-7764E510D76B}" destId="{52C7ABA9-2B62-44C0-BB50-153941C8F0EB}" srcOrd="0" destOrd="0" presId="urn:microsoft.com/office/officeart/2018/2/layout/IconVerticalSolidList"/>
    <dgm:cxn modelId="{EF6FF8E6-7CA1-48F8-B00C-F66780D0FDF0}" type="presOf" srcId="{BEA915D6-ACC3-4C2E-9F4E-B9A1F872EA25}" destId="{6F4435E3-968A-45C7-9A7E-ED147BCC2B93}" srcOrd="0" destOrd="0" presId="urn:microsoft.com/office/officeart/2018/2/layout/IconVerticalSolidList"/>
    <dgm:cxn modelId="{F200FFEF-433C-430B-84E2-38A5E6C35D70}" srcId="{5156BB84-279C-4442-9F6F-3282ACDBDE1E}" destId="{3682D403-70E7-4887-90C6-7764E510D76B}" srcOrd="3" destOrd="0" parTransId="{95F44839-2B4D-430E-9540-3C0DECCCBB03}" sibTransId="{9B32C16E-9428-4CD1-9B27-E71428E26E19}"/>
    <dgm:cxn modelId="{0DE9472D-2969-45ED-B682-3969BA770E40}" type="presParOf" srcId="{8D13FECB-8340-4F23-B0C4-C4794DFDE254}" destId="{5C30C1CD-A021-4D46-95B9-3F0088E68DD5}" srcOrd="0" destOrd="0" presId="urn:microsoft.com/office/officeart/2018/2/layout/IconVerticalSolidList"/>
    <dgm:cxn modelId="{99F99ED7-68B1-4824-B12F-B4E713820405}" type="presParOf" srcId="{5C30C1CD-A021-4D46-95B9-3F0088E68DD5}" destId="{C2FF2AF2-DD7F-44C1-A788-CD3EBC735E80}" srcOrd="0" destOrd="0" presId="urn:microsoft.com/office/officeart/2018/2/layout/IconVerticalSolidList"/>
    <dgm:cxn modelId="{C0FA6B99-FB3E-46BD-92F2-0971E33F3042}" type="presParOf" srcId="{5C30C1CD-A021-4D46-95B9-3F0088E68DD5}" destId="{6DC389FF-DB9A-434A-A412-E9C42B3025EA}" srcOrd="1" destOrd="0" presId="urn:microsoft.com/office/officeart/2018/2/layout/IconVerticalSolidList"/>
    <dgm:cxn modelId="{6A45BE24-18E5-449A-8394-3F00B5021D57}" type="presParOf" srcId="{5C30C1CD-A021-4D46-95B9-3F0088E68DD5}" destId="{57E22E55-1CA7-4C51-934A-6CB41C726DBC}" srcOrd="2" destOrd="0" presId="urn:microsoft.com/office/officeart/2018/2/layout/IconVerticalSolidList"/>
    <dgm:cxn modelId="{A931680B-7D1D-4DAE-B95D-69AADD0B7885}" type="presParOf" srcId="{5C30C1CD-A021-4D46-95B9-3F0088E68DD5}" destId="{651F18D5-0DEC-47BA-81F4-91B9774F62C0}" srcOrd="3" destOrd="0" presId="urn:microsoft.com/office/officeart/2018/2/layout/IconVerticalSolidList"/>
    <dgm:cxn modelId="{917F4C1D-DFCF-4E38-AF87-C218D52D5208}" type="presParOf" srcId="{8D13FECB-8340-4F23-B0C4-C4794DFDE254}" destId="{4902165D-E498-4653-BEFE-AC0F59825408}" srcOrd="1" destOrd="0" presId="urn:microsoft.com/office/officeart/2018/2/layout/IconVerticalSolidList"/>
    <dgm:cxn modelId="{077FB38E-943E-4C14-A638-C61111C55A47}" type="presParOf" srcId="{8D13FECB-8340-4F23-B0C4-C4794DFDE254}" destId="{7DFF3F0F-DA0B-4C35-A740-1ADA4C0A982F}" srcOrd="2" destOrd="0" presId="urn:microsoft.com/office/officeart/2018/2/layout/IconVerticalSolidList"/>
    <dgm:cxn modelId="{218EBCCE-5085-4BC5-897F-3FFC4A47DFE2}" type="presParOf" srcId="{7DFF3F0F-DA0B-4C35-A740-1ADA4C0A982F}" destId="{C568C795-EAEE-4EF7-B8BD-A0DD8E36DAB1}" srcOrd="0" destOrd="0" presId="urn:microsoft.com/office/officeart/2018/2/layout/IconVerticalSolidList"/>
    <dgm:cxn modelId="{679598FB-5F3F-49D2-AF6F-80D50B823FEB}" type="presParOf" srcId="{7DFF3F0F-DA0B-4C35-A740-1ADA4C0A982F}" destId="{A165ACEB-367A-4E03-80B1-C3E6D601C077}" srcOrd="1" destOrd="0" presId="urn:microsoft.com/office/officeart/2018/2/layout/IconVerticalSolidList"/>
    <dgm:cxn modelId="{182D434E-5C5A-4DB8-9E9D-0363CFCA31B9}" type="presParOf" srcId="{7DFF3F0F-DA0B-4C35-A740-1ADA4C0A982F}" destId="{FCD96419-038E-409A-972C-648189AA2880}" srcOrd="2" destOrd="0" presId="urn:microsoft.com/office/officeart/2018/2/layout/IconVerticalSolidList"/>
    <dgm:cxn modelId="{02F469CE-2D04-4F28-A105-25F31A14777E}" type="presParOf" srcId="{7DFF3F0F-DA0B-4C35-A740-1ADA4C0A982F}" destId="{F656B2CB-733C-49D0-96C4-C3D7508B0D2B}" srcOrd="3" destOrd="0" presId="urn:microsoft.com/office/officeart/2018/2/layout/IconVerticalSolidList"/>
    <dgm:cxn modelId="{08985052-9E72-415E-9379-99106545C604}" type="presParOf" srcId="{8D13FECB-8340-4F23-B0C4-C4794DFDE254}" destId="{0E176016-A688-4848-9F3F-B04CD2033CFD}" srcOrd="3" destOrd="0" presId="urn:microsoft.com/office/officeart/2018/2/layout/IconVerticalSolidList"/>
    <dgm:cxn modelId="{48681B19-C12B-40B4-A6D6-10D0BB1BF5F6}" type="presParOf" srcId="{8D13FECB-8340-4F23-B0C4-C4794DFDE254}" destId="{D09C9385-56F3-462A-A157-C31F86AC4D18}" srcOrd="4" destOrd="0" presId="urn:microsoft.com/office/officeart/2018/2/layout/IconVerticalSolidList"/>
    <dgm:cxn modelId="{ED4D0434-67D3-4910-9411-F6A539B1E7DA}" type="presParOf" srcId="{D09C9385-56F3-462A-A157-C31F86AC4D18}" destId="{C5BFADB1-B3A0-44F1-88DD-7ED213D2B035}" srcOrd="0" destOrd="0" presId="urn:microsoft.com/office/officeart/2018/2/layout/IconVerticalSolidList"/>
    <dgm:cxn modelId="{20810341-2613-4BC3-8BDD-C5998351596E}" type="presParOf" srcId="{D09C9385-56F3-462A-A157-C31F86AC4D18}" destId="{AA65088B-1F9B-4573-B0CE-A030E8ECCC50}" srcOrd="1" destOrd="0" presId="urn:microsoft.com/office/officeart/2018/2/layout/IconVerticalSolidList"/>
    <dgm:cxn modelId="{5290CA3B-86E9-41E8-A3B2-EF999A506D06}" type="presParOf" srcId="{D09C9385-56F3-462A-A157-C31F86AC4D18}" destId="{A28E5FEE-FC15-40F5-A1BC-961327DCE013}" srcOrd="2" destOrd="0" presId="urn:microsoft.com/office/officeart/2018/2/layout/IconVerticalSolidList"/>
    <dgm:cxn modelId="{B89D8171-6D9D-464A-AFC1-BFD1FB296391}" type="presParOf" srcId="{D09C9385-56F3-462A-A157-C31F86AC4D18}" destId="{6F4435E3-968A-45C7-9A7E-ED147BCC2B93}" srcOrd="3" destOrd="0" presId="urn:microsoft.com/office/officeart/2018/2/layout/IconVerticalSolidList"/>
    <dgm:cxn modelId="{BFC29125-A79D-4BC4-AB75-D47F8E5E823D}" type="presParOf" srcId="{8D13FECB-8340-4F23-B0C4-C4794DFDE254}" destId="{72B98A78-8559-4492-8F4B-CF9556D9FE99}" srcOrd="5" destOrd="0" presId="urn:microsoft.com/office/officeart/2018/2/layout/IconVerticalSolidList"/>
    <dgm:cxn modelId="{D9553D36-9B1E-411B-B0CC-B35AA87DF81C}" type="presParOf" srcId="{8D13FECB-8340-4F23-B0C4-C4794DFDE254}" destId="{6C1E24C4-D4DF-44DB-AE35-A2251F3FD1F8}" srcOrd="6" destOrd="0" presId="urn:microsoft.com/office/officeart/2018/2/layout/IconVerticalSolidList"/>
    <dgm:cxn modelId="{F956D34C-F898-453F-9CA2-73DBA421D2D3}" type="presParOf" srcId="{6C1E24C4-D4DF-44DB-AE35-A2251F3FD1F8}" destId="{EB6798D6-514A-4BAE-9BDE-C7F93E1A4104}" srcOrd="0" destOrd="0" presId="urn:microsoft.com/office/officeart/2018/2/layout/IconVerticalSolidList"/>
    <dgm:cxn modelId="{0BFD3FAE-412B-440D-9CA6-502AE493C5B6}" type="presParOf" srcId="{6C1E24C4-D4DF-44DB-AE35-A2251F3FD1F8}" destId="{4F74265E-B908-46AB-B7F3-32CBF948DAE1}" srcOrd="1" destOrd="0" presId="urn:microsoft.com/office/officeart/2018/2/layout/IconVerticalSolidList"/>
    <dgm:cxn modelId="{C00504D1-F5C5-45B5-89F2-3D999B7E21BE}" type="presParOf" srcId="{6C1E24C4-D4DF-44DB-AE35-A2251F3FD1F8}" destId="{91E3DD50-E2E6-4516-A8A1-02F80B27EAB5}" srcOrd="2" destOrd="0" presId="urn:microsoft.com/office/officeart/2018/2/layout/IconVerticalSolidList"/>
    <dgm:cxn modelId="{9F9646BA-DF65-4D9E-85DA-D32D32373D7E}" type="presParOf" srcId="{6C1E24C4-D4DF-44DB-AE35-A2251F3FD1F8}" destId="{52C7ABA9-2B62-44C0-BB50-153941C8F0EB}" srcOrd="3" destOrd="0" presId="urn:microsoft.com/office/officeart/2018/2/layout/IconVerticalSolidList"/>
    <dgm:cxn modelId="{B1AA5493-89A0-4055-9399-33FEB6F3423F}" type="presParOf" srcId="{6C1E24C4-D4DF-44DB-AE35-A2251F3FD1F8}" destId="{20F050AB-94E9-42B0-9CA7-03BC404653CF}" srcOrd="4" destOrd="0" presId="urn:microsoft.com/office/officeart/2018/2/layout/IconVerticalSolidList"/>
    <dgm:cxn modelId="{049C4C13-036E-4E09-94DB-B7EDD74906C9}" type="presParOf" srcId="{8D13FECB-8340-4F23-B0C4-C4794DFDE254}" destId="{017CC915-763D-41CC-90E5-DBD5267EF886}" srcOrd="7" destOrd="0" presId="urn:microsoft.com/office/officeart/2018/2/layout/IconVerticalSolidList"/>
    <dgm:cxn modelId="{3CDE9121-6EA4-42C6-92CB-E60D9D248A3C}" type="presParOf" srcId="{8D13FECB-8340-4F23-B0C4-C4794DFDE254}" destId="{EE5A4EC9-B640-4144-A734-698D24705775}" srcOrd="8" destOrd="0" presId="urn:microsoft.com/office/officeart/2018/2/layout/IconVerticalSolidList"/>
    <dgm:cxn modelId="{0CBFA045-D524-459E-AA71-6A28D736C3FD}" type="presParOf" srcId="{EE5A4EC9-B640-4144-A734-698D24705775}" destId="{32D1BC4E-2572-4239-844F-248DEF52B3C4}" srcOrd="0" destOrd="0" presId="urn:microsoft.com/office/officeart/2018/2/layout/IconVerticalSolidList"/>
    <dgm:cxn modelId="{93A72B55-2C9D-4647-8FBE-40D21FE6726E}" type="presParOf" srcId="{EE5A4EC9-B640-4144-A734-698D24705775}" destId="{708EF5DA-B540-4632-95D7-5000D09853A3}" srcOrd="1" destOrd="0" presId="urn:microsoft.com/office/officeart/2018/2/layout/IconVerticalSolidList"/>
    <dgm:cxn modelId="{98396C74-E4A4-4066-81B7-2BF9755590C2}" type="presParOf" srcId="{EE5A4EC9-B640-4144-A734-698D24705775}" destId="{73625C88-2F80-442C-AF96-3D38DB79A709}" srcOrd="2" destOrd="0" presId="urn:microsoft.com/office/officeart/2018/2/layout/IconVerticalSolidList"/>
    <dgm:cxn modelId="{45E84850-F609-4A9D-85AA-89C740D24441}" type="presParOf" srcId="{EE5A4EC9-B640-4144-A734-698D24705775}" destId="{DB29EF82-CBC7-4C1E-A453-23A42AC0838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DB040C-1762-4E58-AE63-2F44B015AC9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69BEC56-3CC9-4632-8FF4-A09BA3F43CC4}">
      <dgm:prSet/>
      <dgm:spPr/>
      <dgm:t>
        <a:bodyPr/>
        <a:lstStyle/>
        <a:p>
          <a:pPr>
            <a:lnSpc>
              <a:spcPct val="100000"/>
            </a:lnSpc>
          </a:pPr>
          <a:r>
            <a:rPr lang="en-US"/>
            <a:t>Collect mandatory Deposits before a week of arrival to avoid short-term booking cancellations</a:t>
          </a:r>
          <a:r>
            <a:rPr lang="en-US">
              <a:latin typeface="Georgia Pro Cond Light" panose="02040603050505030304"/>
            </a:rPr>
            <a:t> </a:t>
          </a:r>
          <a:endParaRPr lang="en-US"/>
        </a:p>
      </dgm:t>
    </dgm:pt>
    <dgm:pt modelId="{4B76AB72-1E7A-48ED-9EAF-116C2329B149}" type="parTrans" cxnId="{1DF6007B-3D30-4D6E-9A64-92DE116EE864}">
      <dgm:prSet/>
      <dgm:spPr/>
      <dgm:t>
        <a:bodyPr/>
        <a:lstStyle/>
        <a:p>
          <a:endParaRPr lang="en-US"/>
        </a:p>
      </dgm:t>
    </dgm:pt>
    <dgm:pt modelId="{F5D121F1-CBA0-4E51-9F6B-D59F10E5BFF6}" type="sibTrans" cxnId="{1DF6007B-3D30-4D6E-9A64-92DE116EE864}">
      <dgm:prSet/>
      <dgm:spPr/>
      <dgm:t>
        <a:bodyPr/>
        <a:lstStyle/>
        <a:p>
          <a:endParaRPr lang="en-US"/>
        </a:p>
      </dgm:t>
    </dgm:pt>
    <dgm:pt modelId="{E532201C-06D8-4446-8304-89431BD38788}">
      <dgm:prSet/>
      <dgm:spPr/>
      <dgm:t>
        <a:bodyPr/>
        <a:lstStyle/>
        <a:p>
          <a:pPr>
            <a:lnSpc>
              <a:spcPct val="100000"/>
            </a:lnSpc>
          </a:pPr>
          <a:r>
            <a:rPr lang="en-US"/>
            <a:t>Add more customization opportunities for the customers</a:t>
          </a:r>
        </a:p>
      </dgm:t>
    </dgm:pt>
    <dgm:pt modelId="{A873CAD3-5856-4646-9172-6744A3487A7C}" type="parTrans" cxnId="{372DDF77-2901-4F74-9398-01EB3ED52F94}">
      <dgm:prSet/>
      <dgm:spPr/>
      <dgm:t>
        <a:bodyPr/>
        <a:lstStyle/>
        <a:p>
          <a:endParaRPr lang="en-US"/>
        </a:p>
      </dgm:t>
    </dgm:pt>
    <dgm:pt modelId="{FF71DFE0-A7A9-4FBF-AFB6-10EAE2906599}" type="sibTrans" cxnId="{372DDF77-2901-4F74-9398-01EB3ED52F94}">
      <dgm:prSet/>
      <dgm:spPr/>
      <dgm:t>
        <a:bodyPr/>
        <a:lstStyle/>
        <a:p>
          <a:endParaRPr lang="en-US"/>
        </a:p>
      </dgm:t>
    </dgm:pt>
    <dgm:pt modelId="{BCBA4692-8022-4AA1-96A8-1E02197E27B1}">
      <dgm:prSet/>
      <dgm:spPr/>
      <dgm:t>
        <a:bodyPr/>
        <a:lstStyle/>
        <a:p>
          <a:pPr>
            <a:lnSpc>
              <a:spcPct val="100000"/>
            </a:lnSpc>
          </a:pPr>
          <a:r>
            <a:rPr lang="en-US"/>
            <a:t>Set Discounted or Advance Purchase Rates</a:t>
          </a:r>
        </a:p>
      </dgm:t>
    </dgm:pt>
    <dgm:pt modelId="{D5046418-D951-41EB-B8ED-84678A730794}" type="parTrans" cxnId="{640DC76A-831B-490D-B995-BF85606B2709}">
      <dgm:prSet/>
      <dgm:spPr/>
      <dgm:t>
        <a:bodyPr/>
        <a:lstStyle/>
        <a:p>
          <a:endParaRPr lang="en-US"/>
        </a:p>
      </dgm:t>
    </dgm:pt>
    <dgm:pt modelId="{28F18CA7-7FF0-445D-B3B9-748941211A15}" type="sibTrans" cxnId="{640DC76A-831B-490D-B995-BF85606B2709}">
      <dgm:prSet/>
      <dgm:spPr/>
      <dgm:t>
        <a:bodyPr/>
        <a:lstStyle/>
        <a:p>
          <a:endParaRPr lang="en-US"/>
        </a:p>
      </dgm:t>
    </dgm:pt>
    <dgm:pt modelId="{C28BED88-2E08-4295-B353-0F1381763602}">
      <dgm:prSet/>
      <dgm:spPr/>
      <dgm:t>
        <a:bodyPr/>
        <a:lstStyle/>
        <a:p>
          <a:pPr>
            <a:lnSpc>
              <a:spcPct val="100000"/>
            </a:lnSpc>
          </a:pPr>
          <a:r>
            <a:rPr lang="en-US"/>
            <a:t>Add Deals for Direct</a:t>
          </a:r>
          <a:r>
            <a:rPr lang="en-US">
              <a:latin typeface="Georgia Pro Cond Light" panose="02040603050505030304"/>
            </a:rPr>
            <a:t> and Corporate</a:t>
          </a:r>
          <a:r>
            <a:rPr lang="en-US"/>
            <a:t> Bookings</a:t>
          </a:r>
          <a:r>
            <a:rPr lang="en-US">
              <a:latin typeface="Georgia Pro Cond Light" panose="02040603050505030304"/>
            </a:rPr>
            <a:t> </a:t>
          </a:r>
          <a:endParaRPr lang="en-US"/>
        </a:p>
      </dgm:t>
    </dgm:pt>
    <dgm:pt modelId="{E7A951EB-F596-46EA-8CA3-5F61FC019E5E}" type="parTrans" cxnId="{1F095FBC-F2BA-46F0-B0BE-9CEDC906ADF0}">
      <dgm:prSet/>
      <dgm:spPr/>
      <dgm:t>
        <a:bodyPr/>
        <a:lstStyle/>
        <a:p>
          <a:endParaRPr lang="en-US"/>
        </a:p>
      </dgm:t>
    </dgm:pt>
    <dgm:pt modelId="{C21065AD-4D91-409D-9C83-89FFC7B25940}" type="sibTrans" cxnId="{1F095FBC-F2BA-46F0-B0BE-9CEDC906ADF0}">
      <dgm:prSet/>
      <dgm:spPr/>
      <dgm:t>
        <a:bodyPr/>
        <a:lstStyle/>
        <a:p>
          <a:endParaRPr lang="en-US"/>
        </a:p>
      </dgm:t>
    </dgm:pt>
    <dgm:pt modelId="{85E98DAA-C113-4AFE-B7FC-1031779178B3}">
      <dgm:prSet/>
      <dgm:spPr/>
      <dgm:t>
        <a:bodyPr/>
        <a:lstStyle/>
        <a:p>
          <a:pPr>
            <a:lnSpc>
              <a:spcPct val="100000"/>
            </a:lnSpc>
          </a:pPr>
          <a:r>
            <a:rPr lang="en-US"/>
            <a:t>Send Reminder mails to the customers before arrival period and ask for their possible ETA</a:t>
          </a:r>
        </a:p>
      </dgm:t>
    </dgm:pt>
    <dgm:pt modelId="{047ED129-01C3-4C30-AE6C-B73A458BD91A}" type="parTrans" cxnId="{E5D3077E-BC37-49D3-98B5-000F83D2D61C}">
      <dgm:prSet/>
      <dgm:spPr/>
      <dgm:t>
        <a:bodyPr/>
        <a:lstStyle/>
        <a:p>
          <a:endParaRPr lang="en-US"/>
        </a:p>
      </dgm:t>
    </dgm:pt>
    <dgm:pt modelId="{A88A5A7E-A59A-4ED6-AAD9-6C2674CA66C3}" type="sibTrans" cxnId="{E5D3077E-BC37-49D3-98B5-000F83D2D61C}">
      <dgm:prSet/>
      <dgm:spPr/>
      <dgm:t>
        <a:bodyPr/>
        <a:lstStyle/>
        <a:p>
          <a:endParaRPr lang="en-US"/>
        </a:p>
      </dgm:t>
    </dgm:pt>
    <dgm:pt modelId="{5E097448-3427-446F-8AC9-2B4D4A195CB0}">
      <dgm:prSet phldr="0"/>
      <dgm:spPr/>
      <dgm:t>
        <a:bodyPr/>
        <a:lstStyle/>
        <a:p>
          <a:pPr rtl="0">
            <a:lnSpc>
              <a:spcPct val="100000"/>
            </a:lnSpc>
          </a:pPr>
          <a:r>
            <a:rPr lang="en-US">
              <a:latin typeface="Georgia Pro Cond Light" panose="02040603050505030304"/>
            </a:rPr>
            <a:t>Use the "Flight booking Strategy "</a:t>
          </a:r>
        </a:p>
      </dgm:t>
    </dgm:pt>
    <dgm:pt modelId="{80F6E0C4-EA9D-4387-A43D-2C1869D71C01}" type="parTrans" cxnId="{BB4F8384-D8F2-4724-8F64-30B866F4BB72}">
      <dgm:prSet/>
      <dgm:spPr/>
    </dgm:pt>
    <dgm:pt modelId="{19A0BDEF-1860-4E12-83CD-1371DBB24A1A}" type="sibTrans" cxnId="{BB4F8384-D8F2-4724-8F64-30B866F4BB72}">
      <dgm:prSet/>
      <dgm:spPr/>
    </dgm:pt>
    <dgm:pt modelId="{8033DAB8-9647-4D9C-AF6F-53BF8C01606E}" type="pres">
      <dgm:prSet presAssocID="{CCDB040C-1762-4E58-AE63-2F44B015AC95}" presName="root" presStyleCnt="0">
        <dgm:presLayoutVars>
          <dgm:dir/>
          <dgm:resizeHandles val="exact"/>
        </dgm:presLayoutVars>
      </dgm:prSet>
      <dgm:spPr/>
    </dgm:pt>
    <dgm:pt modelId="{5584C72D-4DDC-4B81-A6F9-B661F05207C7}" type="pres">
      <dgm:prSet presAssocID="{969BEC56-3CC9-4632-8FF4-A09BA3F43CC4}" presName="compNode" presStyleCnt="0"/>
      <dgm:spPr/>
    </dgm:pt>
    <dgm:pt modelId="{AC69A1E1-EFE4-4472-B4E7-E28C8BE03AFF}" type="pres">
      <dgm:prSet presAssocID="{969BEC56-3CC9-4632-8FF4-A09BA3F43CC4}" presName="bgRect" presStyleLbl="bgShp" presStyleIdx="0" presStyleCnt="6"/>
      <dgm:spPr/>
    </dgm:pt>
    <dgm:pt modelId="{52B6DD83-A54F-4849-8A03-C85EBBCDC518}" type="pres">
      <dgm:prSet presAssocID="{969BEC56-3CC9-4632-8FF4-A09BA3F43CC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Secure"/>
        </a:ext>
      </dgm:extLst>
    </dgm:pt>
    <dgm:pt modelId="{D3B680BA-FA0B-4CC1-9882-F075C8C33B5E}" type="pres">
      <dgm:prSet presAssocID="{969BEC56-3CC9-4632-8FF4-A09BA3F43CC4}" presName="spaceRect" presStyleCnt="0"/>
      <dgm:spPr/>
    </dgm:pt>
    <dgm:pt modelId="{0D99F0A0-2403-46D7-BB33-82A0AC87A7F8}" type="pres">
      <dgm:prSet presAssocID="{969BEC56-3CC9-4632-8FF4-A09BA3F43CC4}" presName="parTx" presStyleLbl="revTx" presStyleIdx="0" presStyleCnt="6">
        <dgm:presLayoutVars>
          <dgm:chMax val="0"/>
          <dgm:chPref val="0"/>
        </dgm:presLayoutVars>
      </dgm:prSet>
      <dgm:spPr/>
    </dgm:pt>
    <dgm:pt modelId="{77E951D3-4D1D-42A1-B541-C125FCDF8582}" type="pres">
      <dgm:prSet presAssocID="{F5D121F1-CBA0-4E51-9F6B-D59F10E5BFF6}" presName="sibTrans" presStyleCnt="0"/>
      <dgm:spPr/>
    </dgm:pt>
    <dgm:pt modelId="{6F718FCF-A937-4D10-A5AC-E9C86BC8053A}" type="pres">
      <dgm:prSet presAssocID="{5E097448-3427-446F-8AC9-2B4D4A195CB0}" presName="compNode" presStyleCnt="0"/>
      <dgm:spPr/>
    </dgm:pt>
    <dgm:pt modelId="{51F73DF5-4F87-4A69-8B86-E78ADA81B1A5}" type="pres">
      <dgm:prSet presAssocID="{5E097448-3427-446F-8AC9-2B4D4A195CB0}" presName="bgRect" presStyleLbl="bgShp" presStyleIdx="1" presStyleCnt="6"/>
      <dgm:spPr/>
    </dgm:pt>
    <dgm:pt modelId="{7A43E663-5F63-4659-ADDF-71FD5BC95B86}" type="pres">
      <dgm:prSet presAssocID="{5E097448-3427-446F-8AC9-2B4D4A195CB0}" presName="iconRect" presStyleLbl="node1" presStyleIdx="1" presStyleCnt="6"/>
      <dgm:spPr/>
    </dgm:pt>
    <dgm:pt modelId="{E6DB8E54-8FEA-4E93-9A2F-0C18736B2EED}" type="pres">
      <dgm:prSet presAssocID="{5E097448-3427-446F-8AC9-2B4D4A195CB0}" presName="spaceRect" presStyleCnt="0"/>
      <dgm:spPr/>
    </dgm:pt>
    <dgm:pt modelId="{945A0A30-C4B6-43C6-B316-72180C2FBE16}" type="pres">
      <dgm:prSet presAssocID="{5E097448-3427-446F-8AC9-2B4D4A195CB0}" presName="parTx" presStyleLbl="revTx" presStyleIdx="1" presStyleCnt="6">
        <dgm:presLayoutVars>
          <dgm:chMax val="0"/>
          <dgm:chPref val="0"/>
        </dgm:presLayoutVars>
      </dgm:prSet>
      <dgm:spPr/>
    </dgm:pt>
    <dgm:pt modelId="{7425F1C5-3F6A-4D27-B29B-6BB31D94D44A}" type="pres">
      <dgm:prSet presAssocID="{19A0BDEF-1860-4E12-83CD-1371DBB24A1A}" presName="sibTrans" presStyleCnt="0"/>
      <dgm:spPr/>
    </dgm:pt>
    <dgm:pt modelId="{9C7CB1F5-094E-4EF7-B630-54E862B9CD5C}" type="pres">
      <dgm:prSet presAssocID="{E532201C-06D8-4446-8304-89431BD38788}" presName="compNode" presStyleCnt="0"/>
      <dgm:spPr/>
    </dgm:pt>
    <dgm:pt modelId="{32923029-4408-40F3-8147-BA2990A29A86}" type="pres">
      <dgm:prSet presAssocID="{E532201C-06D8-4446-8304-89431BD38788}" presName="bgRect" presStyleLbl="bgShp" presStyleIdx="2" presStyleCnt="6"/>
      <dgm:spPr/>
    </dgm:pt>
    <dgm:pt modelId="{084B8CF3-E45D-4F3A-9D89-2C844FBC0D55}" type="pres">
      <dgm:prSet presAssocID="{E532201C-06D8-4446-8304-89431BD38788}"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M Customer Insights App"/>
        </a:ext>
      </dgm:extLst>
    </dgm:pt>
    <dgm:pt modelId="{26AB9B2A-8ECA-4643-9566-F66034649A5A}" type="pres">
      <dgm:prSet presAssocID="{E532201C-06D8-4446-8304-89431BD38788}" presName="spaceRect" presStyleCnt="0"/>
      <dgm:spPr/>
    </dgm:pt>
    <dgm:pt modelId="{D724357C-FC2C-4962-A746-DDAABD197011}" type="pres">
      <dgm:prSet presAssocID="{E532201C-06D8-4446-8304-89431BD38788}" presName="parTx" presStyleLbl="revTx" presStyleIdx="2" presStyleCnt="6">
        <dgm:presLayoutVars>
          <dgm:chMax val="0"/>
          <dgm:chPref val="0"/>
        </dgm:presLayoutVars>
      </dgm:prSet>
      <dgm:spPr/>
    </dgm:pt>
    <dgm:pt modelId="{B99C18BA-F26F-404A-BFA4-AC786833D3AD}" type="pres">
      <dgm:prSet presAssocID="{FF71DFE0-A7A9-4FBF-AFB6-10EAE2906599}" presName="sibTrans" presStyleCnt="0"/>
      <dgm:spPr/>
    </dgm:pt>
    <dgm:pt modelId="{10BF238C-044C-45F0-9B7A-DBFE12AF8389}" type="pres">
      <dgm:prSet presAssocID="{BCBA4692-8022-4AA1-96A8-1E02197E27B1}" presName="compNode" presStyleCnt="0"/>
      <dgm:spPr/>
    </dgm:pt>
    <dgm:pt modelId="{36DF21C6-3B6F-43C1-B53B-1F25DC868F6F}" type="pres">
      <dgm:prSet presAssocID="{BCBA4692-8022-4AA1-96A8-1E02197E27B1}" presName="bgRect" presStyleLbl="bgShp" presStyleIdx="3" presStyleCnt="6"/>
      <dgm:spPr/>
    </dgm:pt>
    <dgm:pt modelId="{36D32CA9-D4D1-4437-B856-1BD304542D85}" type="pres">
      <dgm:prSet presAssocID="{BCBA4692-8022-4AA1-96A8-1E02197E27B1}" presName="iconRect" presStyleLbl="node1" presStyleIdx="3"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ift Card"/>
        </a:ext>
      </dgm:extLst>
    </dgm:pt>
    <dgm:pt modelId="{AFB58352-6827-4970-8D27-B6337990955C}" type="pres">
      <dgm:prSet presAssocID="{BCBA4692-8022-4AA1-96A8-1E02197E27B1}" presName="spaceRect" presStyleCnt="0"/>
      <dgm:spPr/>
    </dgm:pt>
    <dgm:pt modelId="{C7AE33CD-2E7B-47A9-AFD0-8264D7FD4AAA}" type="pres">
      <dgm:prSet presAssocID="{BCBA4692-8022-4AA1-96A8-1E02197E27B1}" presName="parTx" presStyleLbl="revTx" presStyleIdx="3" presStyleCnt="6">
        <dgm:presLayoutVars>
          <dgm:chMax val="0"/>
          <dgm:chPref val="0"/>
        </dgm:presLayoutVars>
      </dgm:prSet>
      <dgm:spPr/>
    </dgm:pt>
    <dgm:pt modelId="{73BD2B0D-2268-4B6B-BB6D-D97DF3C9981B}" type="pres">
      <dgm:prSet presAssocID="{28F18CA7-7FF0-445D-B3B9-748941211A15}" presName="sibTrans" presStyleCnt="0"/>
      <dgm:spPr/>
    </dgm:pt>
    <dgm:pt modelId="{3C71A29F-3F97-4546-8A3E-0B406424B116}" type="pres">
      <dgm:prSet presAssocID="{C28BED88-2E08-4295-B353-0F1381763602}" presName="compNode" presStyleCnt="0"/>
      <dgm:spPr/>
    </dgm:pt>
    <dgm:pt modelId="{3DE0C12B-E3B3-4F98-9D42-3BBF796B4673}" type="pres">
      <dgm:prSet presAssocID="{C28BED88-2E08-4295-B353-0F1381763602}" presName="bgRect" presStyleLbl="bgShp" presStyleIdx="4" presStyleCnt="6"/>
      <dgm:spPr/>
    </dgm:pt>
    <dgm:pt modelId="{8004BE2B-F044-4E20-BD93-44488B2DD07F}" type="pres">
      <dgm:prSet presAssocID="{C28BED88-2E08-4295-B353-0F1381763602}"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5FC0B90A-4662-492E-B4B5-BCF042A00D0D}" type="pres">
      <dgm:prSet presAssocID="{C28BED88-2E08-4295-B353-0F1381763602}" presName="spaceRect" presStyleCnt="0"/>
      <dgm:spPr/>
    </dgm:pt>
    <dgm:pt modelId="{1F1D65AA-8309-4876-BB30-C2BA62CCE9D1}" type="pres">
      <dgm:prSet presAssocID="{C28BED88-2E08-4295-B353-0F1381763602}" presName="parTx" presStyleLbl="revTx" presStyleIdx="4" presStyleCnt="6">
        <dgm:presLayoutVars>
          <dgm:chMax val="0"/>
          <dgm:chPref val="0"/>
        </dgm:presLayoutVars>
      </dgm:prSet>
      <dgm:spPr/>
    </dgm:pt>
    <dgm:pt modelId="{F880C576-4180-44E4-B592-5327B2BB2131}" type="pres">
      <dgm:prSet presAssocID="{C21065AD-4D91-409D-9C83-89FFC7B25940}" presName="sibTrans" presStyleCnt="0"/>
      <dgm:spPr/>
    </dgm:pt>
    <dgm:pt modelId="{A6B96EB8-6CF9-4590-9034-D73498D0115D}" type="pres">
      <dgm:prSet presAssocID="{85E98DAA-C113-4AFE-B7FC-1031779178B3}" presName="compNode" presStyleCnt="0"/>
      <dgm:spPr/>
    </dgm:pt>
    <dgm:pt modelId="{4BE2E7AA-6BD9-4572-BE66-A2BA66AE45FE}" type="pres">
      <dgm:prSet presAssocID="{85E98DAA-C113-4AFE-B7FC-1031779178B3}" presName="bgRect" presStyleLbl="bgShp" presStyleIdx="5" presStyleCnt="6"/>
      <dgm:spPr/>
    </dgm:pt>
    <dgm:pt modelId="{948D065C-A642-4510-9541-7B4B74AE03E7}" type="pres">
      <dgm:prSet presAssocID="{85E98DAA-C113-4AFE-B7FC-1031779178B3}"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oicemail Forward"/>
        </a:ext>
      </dgm:extLst>
    </dgm:pt>
    <dgm:pt modelId="{6E426B32-BB6A-46DF-B63D-E1F3CA42D2EA}" type="pres">
      <dgm:prSet presAssocID="{85E98DAA-C113-4AFE-B7FC-1031779178B3}" presName="spaceRect" presStyleCnt="0"/>
      <dgm:spPr/>
    </dgm:pt>
    <dgm:pt modelId="{780B3654-9761-4397-9D2C-4FB9682BAE61}" type="pres">
      <dgm:prSet presAssocID="{85E98DAA-C113-4AFE-B7FC-1031779178B3}" presName="parTx" presStyleLbl="revTx" presStyleIdx="5" presStyleCnt="6">
        <dgm:presLayoutVars>
          <dgm:chMax val="0"/>
          <dgm:chPref val="0"/>
        </dgm:presLayoutVars>
      </dgm:prSet>
      <dgm:spPr/>
    </dgm:pt>
  </dgm:ptLst>
  <dgm:cxnLst>
    <dgm:cxn modelId="{A2AC371B-48D9-4077-9E06-45E94039EA03}" type="presOf" srcId="{CCDB040C-1762-4E58-AE63-2F44B015AC95}" destId="{8033DAB8-9647-4D9C-AF6F-53BF8C01606E}" srcOrd="0" destOrd="0" presId="urn:microsoft.com/office/officeart/2018/2/layout/IconVerticalSolidList"/>
    <dgm:cxn modelId="{640DC76A-831B-490D-B995-BF85606B2709}" srcId="{CCDB040C-1762-4E58-AE63-2F44B015AC95}" destId="{BCBA4692-8022-4AA1-96A8-1E02197E27B1}" srcOrd="3" destOrd="0" parTransId="{D5046418-D951-41EB-B8ED-84678A730794}" sibTransId="{28F18CA7-7FF0-445D-B3B9-748941211A15}"/>
    <dgm:cxn modelId="{2A3D1674-83F3-4BCA-AAF0-247F2600D4CF}" type="presOf" srcId="{C28BED88-2E08-4295-B353-0F1381763602}" destId="{1F1D65AA-8309-4876-BB30-C2BA62CCE9D1}" srcOrd="0" destOrd="0" presId="urn:microsoft.com/office/officeart/2018/2/layout/IconVerticalSolidList"/>
    <dgm:cxn modelId="{372DDF77-2901-4F74-9398-01EB3ED52F94}" srcId="{CCDB040C-1762-4E58-AE63-2F44B015AC95}" destId="{E532201C-06D8-4446-8304-89431BD38788}" srcOrd="2" destOrd="0" parTransId="{A873CAD3-5856-4646-9172-6744A3487A7C}" sibTransId="{FF71DFE0-A7A9-4FBF-AFB6-10EAE2906599}"/>
    <dgm:cxn modelId="{1DF6007B-3D30-4D6E-9A64-92DE116EE864}" srcId="{CCDB040C-1762-4E58-AE63-2F44B015AC95}" destId="{969BEC56-3CC9-4632-8FF4-A09BA3F43CC4}" srcOrd="0" destOrd="0" parTransId="{4B76AB72-1E7A-48ED-9EAF-116C2329B149}" sibTransId="{F5D121F1-CBA0-4E51-9F6B-D59F10E5BFF6}"/>
    <dgm:cxn modelId="{E5D3077E-BC37-49D3-98B5-000F83D2D61C}" srcId="{CCDB040C-1762-4E58-AE63-2F44B015AC95}" destId="{85E98DAA-C113-4AFE-B7FC-1031779178B3}" srcOrd="5" destOrd="0" parTransId="{047ED129-01C3-4C30-AE6C-B73A458BD91A}" sibTransId="{A88A5A7E-A59A-4ED6-AAD9-6C2674CA66C3}"/>
    <dgm:cxn modelId="{BB4F8384-D8F2-4724-8F64-30B866F4BB72}" srcId="{CCDB040C-1762-4E58-AE63-2F44B015AC95}" destId="{5E097448-3427-446F-8AC9-2B4D4A195CB0}" srcOrd="1" destOrd="0" parTransId="{80F6E0C4-EA9D-4387-A43D-2C1869D71C01}" sibTransId="{19A0BDEF-1860-4E12-83CD-1371DBB24A1A}"/>
    <dgm:cxn modelId="{5D24E896-E035-4B54-B4D6-AC73138A97D9}" type="presOf" srcId="{85E98DAA-C113-4AFE-B7FC-1031779178B3}" destId="{780B3654-9761-4397-9D2C-4FB9682BAE61}" srcOrd="0" destOrd="0" presId="urn:microsoft.com/office/officeart/2018/2/layout/IconVerticalSolidList"/>
    <dgm:cxn modelId="{A343A9B7-AC16-4AFE-B977-8AF81DDA5D0D}" type="presOf" srcId="{BCBA4692-8022-4AA1-96A8-1E02197E27B1}" destId="{C7AE33CD-2E7B-47A9-AFD0-8264D7FD4AAA}" srcOrd="0" destOrd="0" presId="urn:microsoft.com/office/officeart/2018/2/layout/IconVerticalSolidList"/>
    <dgm:cxn modelId="{1F095FBC-F2BA-46F0-B0BE-9CEDC906ADF0}" srcId="{CCDB040C-1762-4E58-AE63-2F44B015AC95}" destId="{C28BED88-2E08-4295-B353-0F1381763602}" srcOrd="4" destOrd="0" parTransId="{E7A951EB-F596-46EA-8CA3-5F61FC019E5E}" sibTransId="{C21065AD-4D91-409D-9C83-89FFC7B25940}"/>
    <dgm:cxn modelId="{82E863D9-8CE2-462F-8A35-6638C940AB10}" type="presOf" srcId="{E532201C-06D8-4446-8304-89431BD38788}" destId="{D724357C-FC2C-4962-A746-DDAABD197011}" srcOrd="0" destOrd="0" presId="urn:microsoft.com/office/officeart/2018/2/layout/IconVerticalSolidList"/>
    <dgm:cxn modelId="{D17E76D9-7547-4724-B7A1-42348B212917}" type="presOf" srcId="{5E097448-3427-446F-8AC9-2B4D4A195CB0}" destId="{945A0A30-C4B6-43C6-B316-72180C2FBE16}" srcOrd="0" destOrd="0" presId="urn:microsoft.com/office/officeart/2018/2/layout/IconVerticalSolidList"/>
    <dgm:cxn modelId="{6F21B5FB-4266-461D-AAF7-A346E830EF6A}" type="presOf" srcId="{969BEC56-3CC9-4632-8FF4-A09BA3F43CC4}" destId="{0D99F0A0-2403-46D7-BB33-82A0AC87A7F8}" srcOrd="0" destOrd="0" presId="urn:microsoft.com/office/officeart/2018/2/layout/IconVerticalSolidList"/>
    <dgm:cxn modelId="{EE19A436-32DB-47DB-AF2C-2EBAE3C1E77E}" type="presParOf" srcId="{8033DAB8-9647-4D9C-AF6F-53BF8C01606E}" destId="{5584C72D-4DDC-4B81-A6F9-B661F05207C7}" srcOrd="0" destOrd="0" presId="urn:microsoft.com/office/officeart/2018/2/layout/IconVerticalSolidList"/>
    <dgm:cxn modelId="{AB6D2B23-DBF0-4850-B595-D6232A2FD667}" type="presParOf" srcId="{5584C72D-4DDC-4B81-A6F9-B661F05207C7}" destId="{AC69A1E1-EFE4-4472-B4E7-E28C8BE03AFF}" srcOrd="0" destOrd="0" presId="urn:microsoft.com/office/officeart/2018/2/layout/IconVerticalSolidList"/>
    <dgm:cxn modelId="{5816BD90-566F-4F43-A634-5C9AFBFB40B9}" type="presParOf" srcId="{5584C72D-4DDC-4B81-A6F9-B661F05207C7}" destId="{52B6DD83-A54F-4849-8A03-C85EBBCDC518}" srcOrd="1" destOrd="0" presId="urn:microsoft.com/office/officeart/2018/2/layout/IconVerticalSolidList"/>
    <dgm:cxn modelId="{A99EC634-DE92-454C-8637-A29487A7A356}" type="presParOf" srcId="{5584C72D-4DDC-4B81-A6F9-B661F05207C7}" destId="{D3B680BA-FA0B-4CC1-9882-F075C8C33B5E}" srcOrd="2" destOrd="0" presId="urn:microsoft.com/office/officeart/2018/2/layout/IconVerticalSolidList"/>
    <dgm:cxn modelId="{CCC11D39-A64D-4F6B-97B0-BCE66289504E}" type="presParOf" srcId="{5584C72D-4DDC-4B81-A6F9-B661F05207C7}" destId="{0D99F0A0-2403-46D7-BB33-82A0AC87A7F8}" srcOrd="3" destOrd="0" presId="urn:microsoft.com/office/officeart/2018/2/layout/IconVerticalSolidList"/>
    <dgm:cxn modelId="{6E738B92-73BB-4324-B411-3BA70B774391}" type="presParOf" srcId="{8033DAB8-9647-4D9C-AF6F-53BF8C01606E}" destId="{77E951D3-4D1D-42A1-B541-C125FCDF8582}" srcOrd="1" destOrd="0" presId="urn:microsoft.com/office/officeart/2018/2/layout/IconVerticalSolidList"/>
    <dgm:cxn modelId="{ED31F14A-B8CC-47E3-8CC8-7E47D1E5C705}" type="presParOf" srcId="{8033DAB8-9647-4D9C-AF6F-53BF8C01606E}" destId="{6F718FCF-A937-4D10-A5AC-E9C86BC8053A}" srcOrd="2" destOrd="0" presId="urn:microsoft.com/office/officeart/2018/2/layout/IconVerticalSolidList"/>
    <dgm:cxn modelId="{654551A1-B4C7-46BE-B76D-2389B00B3CB7}" type="presParOf" srcId="{6F718FCF-A937-4D10-A5AC-E9C86BC8053A}" destId="{51F73DF5-4F87-4A69-8B86-E78ADA81B1A5}" srcOrd="0" destOrd="0" presId="urn:microsoft.com/office/officeart/2018/2/layout/IconVerticalSolidList"/>
    <dgm:cxn modelId="{3BC863C9-1C9D-4531-8098-6E3BF9C0E811}" type="presParOf" srcId="{6F718FCF-A937-4D10-A5AC-E9C86BC8053A}" destId="{7A43E663-5F63-4659-ADDF-71FD5BC95B86}" srcOrd="1" destOrd="0" presId="urn:microsoft.com/office/officeart/2018/2/layout/IconVerticalSolidList"/>
    <dgm:cxn modelId="{373E128F-CC82-4B52-9F42-97424DAFB7C8}" type="presParOf" srcId="{6F718FCF-A937-4D10-A5AC-E9C86BC8053A}" destId="{E6DB8E54-8FEA-4E93-9A2F-0C18736B2EED}" srcOrd="2" destOrd="0" presId="urn:microsoft.com/office/officeart/2018/2/layout/IconVerticalSolidList"/>
    <dgm:cxn modelId="{6E49BF7F-9417-4E4D-9E3F-E1AE17966C13}" type="presParOf" srcId="{6F718FCF-A937-4D10-A5AC-E9C86BC8053A}" destId="{945A0A30-C4B6-43C6-B316-72180C2FBE16}" srcOrd="3" destOrd="0" presId="urn:microsoft.com/office/officeart/2018/2/layout/IconVerticalSolidList"/>
    <dgm:cxn modelId="{CE4452D4-CEB2-45E9-922B-52E12A1B4F40}" type="presParOf" srcId="{8033DAB8-9647-4D9C-AF6F-53BF8C01606E}" destId="{7425F1C5-3F6A-4D27-B29B-6BB31D94D44A}" srcOrd="3" destOrd="0" presId="urn:microsoft.com/office/officeart/2018/2/layout/IconVerticalSolidList"/>
    <dgm:cxn modelId="{3EB70A95-CDFB-420A-8615-791BFCA2479B}" type="presParOf" srcId="{8033DAB8-9647-4D9C-AF6F-53BF8C01606E}" destId="{9C7CB1F5-094E-4EF7-B630-54E862B9CD5C}" srcOrd="4" destOrd="0" presId="urn:microsoft.com/office/officeart/2018/2/layout/IconVerticalSolidList"/>
    <dgm:cxn modelId="{30E301CB-35B6-47DB-9AB9-73CCCB55C874}" type="presParOf" srcId="{9C7CB1F5-094E-4EF7-B630-54E862B9CD5C}" destId="{32923029-4408-40F3-8147-BA2990A29A86}" srcOrd="0" destOrd="0" presId="urn:microsoft.com/office/officeart/2018/2/layout/IconVerticalSolidList"/>
    <dgm:cxn modelId="{124FE2BF-1A57-41DB-A395-FD7496F30D81}" type="presParOf" srcId="{9C7CB1F5-094E-4EF7-B630-54E862B9CD5C}" destId="{084B8CF3-E45D-4F3A-9D89-2C844FBC0D55}" srcOrd="1" destOrd="0" presId="urn:microsoft.com/office/officeart/2018/2/layout/IconVerticalSolidList"/>
    <dgm:cxn modelId="{5C461935-909D-44F8-8A55-D60E6CF0D14E}" type="presParOf" srcId="{9C7CB1F5-094E-4EF7-B630-54E862B9CD5C}" destId="{26AB9B2A-8ECA-4643-9566-F66034649A5A}" srcOrd="2" destOrd="0" presId="urn:microsoft.com/office/officeart/2018/2/layout/IconVerticalSolidList"/>
    <dgm:cxn modelId="{5FDBF52F-8562-4EBD-AE3F-54EAA0B62CAE}" type="presParOf" srcId="{9C7CB1F5-094E-4EF7-B630-54E862B9CD5C}" destId="{D724357C-FC2C-4962-A746-DDAABD197011}" srcOrd="3" destOrd="0" presId="urn:microsoft.com/office/officeart/2018/2/layout/IconVerticalSolidList"/>
    <dgm:cxn modelId="{7515462F-41EB-4D10-82DC-5C68CD806C46}" type="presParOf" srcId="{8033DAB8-9647-4D9C-AF6F-53BF8C01606E}" destId="{B99C18BA-F26F-404A-BFA4-AC786833D3AD}" srcOrd="5" destOrd="0" presId="urn:microsoft.com/office/officeart/2018/2/layout/IconVerticalSolidList"/>
    <dgm:cxn modelId="{E0B223D4-D2F0-4CDB-B05A-A7E80D0242DA}" type="presParOf" srcId="{8033DAB8-9647-4D9C-AF6F-53BF8C01606E}" destId="{10BF238C-044C-45F0-9B7A-DBFE12AF8389}" srcOrd="6" destOrd="0" presId="urn:microsoft.com/office/officeart/2018/2/layout/IconVerticalSolidList"/>
    <dgm:cxn modelId="{C97D5F17-EC67-4B8A-A2BE-B76EB36AC0BE}" type="presParOf" srcId="{10BF238C-044C-45F0-9B7A-DBFE12AF8389}" destId="{36DF21C6-3B6F-43C1-B53B-1F25DC868F6F}" srcOrd="0" destOrd="0" presId="urn:microsoft.com/office/officeart/2018/2/layout/IconVerticalSolidList"/>
    <dgm:cxn modelId="{6A2B3410-9AA6-404A-B857-1E0AAA7C6982}" type="presParOf" srcId="{10BF238C-044C-45F0-9B7A-DBFE12AF8389}" destId="{36D32CA9-D4D1-4437-B856-1BD304542D85}" srcOrd="1" destOrd="0" presId="urn:microsoft.com/office/officeart/2018/2/layout/IconVerticalSolidList"/>
    <dgm:cxn modelId="{6EC84FA0-2B53-4F5A-B3B8-285A0B9926CF}" type="presParOf" srcId="{10BF238C-044C-45F0-9B7A-DBFE12AF8389}" destId="{AFB58352-6827-4970-8D27-B6337990955C}" srcOrd="2" destOrd="0" presId="urn:microsoft.com/office/officeart/2018/2/layout/IconVerticalSolidList"/>
    <dgm:cxn modelId="{A9AE008C-2785-47BD-9805-D7B2611300A4}" type="presParOf" srcId="{10BF238C-044C-45F0-9B7A-DBFE12AF8389}" destId="{C7AE33CD-2E7B-47A9-AFD0-8264D7FD4AAA}" srcOrd="3" destOrd="0" presId="urn:microsoft.com/office/officeart/2018/2/layout/IconVerticalSolidList"/>
    <dgm:cxn modelId="{25756049-04E7-43DE-8F6B-65D5AB85C0D3}" type="presParOf" srcId="{8033DAB8-9647-4D9C-AF6F-53BF8C01606E}" destId="{73BD2B0D-2268-4B6B-BB6D-D97DF3C9981B}" srcOrd="7" destOrd="0" presId="urn:microsoft.com/office/officeart/2018/2/layout/IconVerticalSolidList"/>
    <dgm:cxn modelId="{29F58D08-2D80-4D05-8AAD-73402229C8A8}" type="presParOf" srcId="{8033DAB8-9647-4D9C-AF6F-53BF8C01606E}" destId="{3C71A29F-3F97-4546-8A3E-0B406424B116}" srcOrd="8" destOrd="0" presId="urn:microsoft.com/office/officeart/2018/2/layout/IconVerticalSolidList"/>
    <dgm:cxn modelId="{D49D994A-88EE-4529-A1E1-B31DAC069152}" type="presParOf" srcId="{3C71A29F-3F97-4546-8A3E-0B406424B116}" destId="{3DE0C12B-E3B3-4F98-9D42-3BBF796B4673}" srcOrd="0" destOrd="0" presId="urn:microsoft.com/office/officeart/2018/2/layout/IconVerticalSolidList"/>
    <dgm:cxn modelId="{6DB3CD93-AAF1-45DB-87B6-D4F2707B004A}" type="presParOf" srcId="{3C71A29F-3F97-4546-8A3E-0B406424B116}" destId="{8004BE2B-F044-4E20-BD93-44488B2DD07F}" srcOrd="1" destOrd="0" presId="urn:microsoft.com/office/officeart/2018/2/layout/IconVerticalSolidList"/>
    <dgm:cxn modelId="{4EABD5FA-A05D-4CC4-B27C-F3D541163142}" type="presParOf" srcId="{3C71A29F-3F97-4546-8A3E-0B406424B116}" destId="{5FC0B90A-4662-492E-B4B5-BCF042A00D0D}" srcOrd="2" destOrd="0" presId="urn:microsoft.com/office/officeart/2018/2/layout/IconVerticalSolidList"/>
    <dgm:cxn modelId="{FA70AC6B-FE53-40BF-8FD0-9D495A61983D}" type="presParOf" srcId="{3C71A29F-3F97-4546-8A3E-0B406424B116}" destId="{1F1D65AA-8309-4876-BB30-C2BA62CCE9D1}" srcOrd="3" destOrd="0" presId="urn:microsoft.com/office/officeart/2018/2/layout/IconVerticalSolidList"/>
    <dgm:cxn modelId="{1CD107DC-89BF-479E-84F4-3C7111F6B0B2}" type="presParOf" srcId="{8033DAB8-9647-4D9C-AF6F-53BF8C01606E}" destId="{F880C576-4180-44E4-B592-5327B2BB2131}" srcOrd="9" destOrd="0" presId="urn:microsoft.com/office/officeart/2018/2/layout/IconVerticalSolidList"/>
    <dgm:cxn modelId="{D68F5572-0DC5-4C01-A24A-7C5770E46838}" type="presParOf" srcId="{8033DAB8-9647-4D9C-AF6F-53BF8C01606E}" destId="{A6B96EB8-6CF9-4590-9034-D73498D0115D}" srcOrd="10" destOrd="0" presId="urn:microsoft.com/office/officeart/2018/2/layout/IconVerticalSolidList"/>
    <dgm:cxn modelId="{5CC457F3-6576-44CF-8A67-D871D89A51CF}" type="presParOf" srcId="{A6B96EB8-6CF9-4590-9034-D73498D0115D}" destId="{4BE2E7AA-6BD9-4572-BE66-A2BA66AE45FE}" srcOrd="0" destOrd="0" presId="urn:microsoft.com/office/officeart/2018/2/layout/IconVerticalSolidList"/>
    <dgm:cxn modelId="{9E599F16-8996-412D-9D47-BB757302D241}" type="presParOf" srcId="{A6B96EB8-6CF9-4590-9034-D73498D0115D}" destId="{948D065C-A642-4510-9541-7B4B74AE03E7}" srcOrd="1" destOrd="0" presId="urn:microsoft.com/office/officeart/2018/2/layout/IconVerticalSolidList"/>
    <dgm:cxn modelId="{5A4D338A-0C51-4FEE-AEEA-A468F9DBC0D5}" type="presParOf" srcId="{A6B96EB8-6CF9-4590-9034-D73498D0115D}" destId="{6E426B32-BB6A-46DF-B63D-E1F3CA42D2EA}" srcOrd="2" destOrd="0" presId="urn:microsoft.com/office/officeart/2018/2/layout/IconVerticalSolidList"/>
    <dgm:cxn modelId="{A238CDFC-C894-4F7F-8598-73F4AAC7B18A}" type="presParOf" srcId="{A6B96EB8-6CF9-4590-9034-D73498D0115D}" destId="{780B3654-9761-4397-9D2C-4FB9682BAE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F2AF2-DD7F-44C1-A788-CD3EBC735E80}">
      <dsp:nvSpPr>
        <dsp:cNvPr id="0" name=""/>
        <dsp:cNvSpPr/>
      </dsp:nvSpPr>
      <dsp:spPr>
        <a:xfrm>
          <a:off x="0" y="3827"/>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C389FF-DB9A-434A-A412-E9C42B3025EA}">
      <dsp:nvSpPr>
        <dsp:cNvPr id="0" name=""/>
        <dsp:cNvSpPr/>
      </dsp:nvSpPr>
      <dsp:spPr>
        <a:xfrm>
          <a:off x="246632" y="187273"/>
          <a:ext cx="448423" cy="448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1F18D5-0DEC-47BA-81F4-91B9774F62C0}">
      <dsp:nvSpPr>
        <dsp:cNvPr id="0" name=""/>
        <dsp:cNvSpPr/>
      </dsp:nvSpPr>
      <dsp:spPr>
        <a:xfrm>
          <a:off x="941689" y="3827"/>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100000"/>
            </a:lnSpc>
            <a:spcBef>
              <a:spcPct val="0"/>
            </a:spcBef>
            <a:spcAft>
              <a:spcPct val="35000"/>
            </a:spcAft>
            <a:buNone/>
          </a:pPr>
          <a:r>
            <a:rPr lang="en-US" sz="1900" kern="1200"/>
            <a:t>Data Cleaning and Data Preparation</a:t>
          </a:r>
        </a:p>
      </dsp:txBody>
      <dsp:txXfrm>
        <a:off x="941689" y="3827"/>
        <a:ext cx="5324321" cy="815315"/>
      </dsp:txXfrm>
    </dsp:sp>
    <dsp:sp modelId="{C568C795-EAEE-4EF7-B8BD-A0DD8E36DAB1}">
      <dsp:nvSpPr>
        <dsp:cNvPr id="0" name=""/>
        <dsp:cNvSpPr/>
      </dsp:nvSpPr>
      <dsp:spPr>
        <a:xfrm>
          <a:off x="0" y="1022971"/>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65ACEB-367A-4E03-80B1-C3E6D601C077}">
      <dsp:nvSpPr>
        <dsp:cNvPr id="0" name=""/>
        <dsp:cNvSpPr/>
      </dsp:nvSpPr>
      <dsp:spPr>
        <a:xfrm>
          <a:off x="246632" y="1206417"/>
          <a:ext cx="448423" cy="4484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56B2CB-733C-49D0-96C4-C3D7508B0D2B}">
      <dsp:nvSpPr>
        <dsp:cNvPr id="0" name=""/>
        <dsp:cNvSpPr/>
      </dsp:nvSpPr>
      <dsp:spPr>
        <a:xfrm>
          <a:off x="941689" y="1022971"/>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100000"/>
            </a:lnSpc>
            <a:spcBef>
              <a:spcPct val="0"/>
            </a:spcBef>
            <a:spcAft>
              <a:spcPct val="35000"/>
            </a:spcAft>
            <a:buNone/>
          </a:pPr>
          <a:r>
            <a:rPr lang="en-US" sz="1900" kern="1200"/>
            <a:t>Exploratory Data Analysis </a:t>
          </a:r>
        </a:p>
      </dsp:txBody>
      <dsp:txXfrm>
        <a:off x="941689" y="1022971"/>
        <a:ext cx="5324321" cy="815315"/>
      </dsp:txXfrm>
    </dsp:sp>
    <dsp:sp modelId="{C5BFADB1-B3A0-44F1-88DD-7ED213D2B035}">
      <dsp:nvSpPr>
        <dsp:cNvPr id="0" name=""/>
        <dsp:cNvSpPr/>
      </dsp:nvSpPr>
      <dsp:spPr>
        <a:xfrm>
          <a:off x="0" y="2042115"/>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5088B-1F9B-4573-B0CE-A030E8ECCC50}">
      <dsp:nvSpPr>
        <dsp:cNvPr id="0" name=""/>
        <dsp:cNvSpPr/>
      </dsp:nvSpPr>
      <dsp:spPr>
        <a:xfrm>
          <a:off x="246632" y="2225561"/>
          <a:ext cx="448423" cy="4484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4435E3-968A-45C7-9A7E-ED147BCC2B93}">
      <dsp:nvSpPr>
        <dsp:cNvPr id="0" name=""/>
        <dsp:cNvSpPr/>
      </dsp:nvSpPr>
      <dsp:spPr>
        <a:xfrm>
          <a:off x="941689" y="2042115"/>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rtl="0">
            <a:lnSpc>
              <a:spcPct val="100000"/>
            </a:lnSpc>
            <a:spcBef>
              <a:spcPct val="0"/>
            </a:spcBef>
            <a:spcAft>
              <a:spcPct val="35000"/>
            </a:spcAft>
            <a:buNone/>
          </a:pPr>
          <a:r>
            <a:rPr lang="en-US" sz="1900" kern="1200">
              <a:latin typeface="Georgia Pro Cond Light" panose="02040603050505030304"/>
            </a:rPr>
            <a:t>Feature Selection</a:t>
          </a:r>
          <a:endParaRPr lang="en-US" sz="1900" kern="1200"/>
        </a:p>
      </dsp:txBody>
      <dsp:txXfrm>
        <a:off x="941689" y="2042115"/>
        <a:ext cx="5324321" cy="815315"/>
      </dsp:txXfrm>
    </dsp:sp>
    <dsp:sp modelId="{EB6798D6-514A-4BAE-9BDE-C7F93E1A4104}">
      <dsp:nvSpPr>
        <dsp:cNvPr id="0" name=""/>
        <dsp:cNvSpPr/>
      </dsp:nvSpPr>
      <dsp:spPr>
        <a:xfrm>
          <a:off x="0" y="3061259"/>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74265E-B908-46AB-B7F3-32CBF948DAE1}">
      <dsp:nvSpPr>
        <dsp:cNvPr id="0" name=""/>
        <dsp:cNvSpPr/>
      </dsp:nvSpPr>
      <dsp:spPr>
        <a:xfrm>
          <a:off x="246632" y="3244705"/>
          <a:ext cx="448423" cy="4484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C7ABA9-2B62-44C0-BB50-153941C8F0EB}">
      <dsp:nvSpPr>
        <dsp:cNvPr id="0" name=""/>
        <dsp:cNvSpPr/>
      </dsp:nvSpPr>
      <dsp:spPr>
        <a:xfrm>
          <a:off x="941689" y="3061259"/>
          <a:ext cx="2819704"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100000"/>
            </a:lnSpc>
            <a:spcBef>
              <a:spcPct val="0"/>
            </a:spcBef>
            <a:spcAft>
              <a:spcPct val="35000"/>
            </a:spcAft>
            <a:buNone/>
          </a:pPr>
          <a:r>
            <a:rPr lang="en-US" sz="1900" kern="1200"/>
            <a:t>Predictive Modeling </a:t>
          </a:r>
        </a:p>
      </dsp:txBody>
      <dsp:txXfrm>
        <a:off x="941689" y="3061259"/>
        <a:ext cx="2819704" cy="815315"/>
      </dsp:txXfrm>
    </dsp:sp>
    <dsp:sp modelId="{20F050AB-94E9-42B0-9CA7-03BC404653CF}">
      <dsp:nvSpPr>
        <dsp:cNvPr id="0" name=""/>
        <dsp:cNvSpPr/>
      </dsp:nvSpPr>
      <dsp:spPr>
        <a:xfrm>
          <a:off x="3761394" y="3061259"/>
          <a:ext cx="2504616"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577850">
            <a:lnSpc>
              <a:spcPct val="100000"/>
            </a:lnSpc>
            <a:spcBef>
              <a:spcPct val="0"/>
            </a:spcBef>
            <a:spcAft>
              <a:spcPct val="35000"/>
            </a:spcAft>
            <a:buNone/>
          </a:pPr>
          <a:r>
            <a:rPr lang="en-US" sz="1300" kern="1200"/>
            <a:t>ML models</a:t>
          </a:r>
        </a:p>
        <a:p>
          <a:pPr marL="0" lvl="0" indent="0" algn="l" defTabSz="577850">
            <a:lnSpc>
              <a:spcPct val="100000"/>
            </a:lnSpc>
            <a:spcBef>
              <a:spcPct val="0"/>
            </a:spcBef>
            <a:spcAft>
              <a:spcPct val="35000"/>
            </a:spcAft>
            <a:buNone/>
          </a:pPr>
          <a:r>
            <a:rPr lang="en-US" sz="1300" kern="1200"/>
            <a:t>DL ( Forecast the trends using LSTM)</a:t>
          </a:r>
        </a:p>
      </dsp:txBody>
      <dsp:txXfrm>
        <a:off x="3761394" y="3061259"/>
        <a:ext cx="2504616" cy="815315"/>
      </dsp:txXfrm>
    </dsp:sp>
    <dsp:sp modelId="{32D1BC4E-2572-4239-844F-248DEF52B3C4}">
      <dsp:nvSpPr>
        <dsp:cNvPr id="0" name=""/>
        <dsp:cNvSpPr/>
      </dsp:nvSpPr>
      <dsp:spPr>
        <a:xfrm>
          <a:off x="0" y="4080403"/>
          <a:ext cx="6266011" cy="8153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8EF5DA-B540-4632-95D7-5000D09853A3}">
      <dsp:nvSpPr>
        <dsp:cNvPr id="0" name=""/>
        <dsp:cNvSpPr/>
      </dsp:nvSpPr>
      <dsp:spPr>
        <a:xfrm>
          <a:off x="246632" y="4263849"/>
          <a:ext cx="448423" cy="4484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29EF82-CBC7-4C1E-A453-23A42AC0838B}">
      <dsp:nvSpPr>
        <dsp:cNvPr id="0" name=""/>
        <dsp:cNvSpPr/>
      </dsp:nvSpPr>
      <dsp:spPr>
        <a:xfrm>
          <a:off x="941689" y="4080403"/>
          <a:ext cx="5324321" cy="815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88" tIns="86288" rIns="86288" bIns="86288" numCol="1" spcCol="1270" anchor="ctr" anchorCtr="0">
          <a:noAutofit/>
        </a:bodyPr>
        <a:lstStyle/>
        <a:p>
          <a:pPr marL="0" lvl="0" indent="0" algn="l" defTabSz="844550">
            <a:lnSpc>
              <a:spcPct val="100000"/>
            </a:lnSpc>
            <a:spcBef>
              <a:spcPct val="0"/>
            </a:spcBef>
            <a:spcAft>
              <a:spcPct val="35000"/>
            </a:spcAft>
            <a:buNone/>
          </a:pPr>
          <a:r>
            <a:rPr lang="en-US" sz="1900" kern="1200"/>
            <a:t>Result Interpretation</a:t>
          </a:r>
          <a:r>
            <a:rPr lang="en-US" sz="1900" kern="1200">
              <a:latin typeface="Georgia Pro Cond Light" panose="02040603050505030304"/>
            </a:rPr>
            <a:t> </a:t>
          </a:r>
          <a:endParaRPr lang="en-US" sz="1900" kern="1200"/>
        </a:p>
      </dsp:txBody>
      <dsp:txXfrm>
        <a:off x="941689" y="4080403"/>
        <a:ext cx="5324321" cy="815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9A1E1-EFE4-4472-B4E7-E28C8BE03AFF}">
      <dsp:nvSpPr>
        <dsp:cNvPr id="0" name=""/>
        <dsp:cNvSpPr/>
      </dsp:nvSpPr>
      <dsp:spPr>
        <a:xfrm>
          <a:off x="0" y="1201"/>
          <a:ext cx="10353675" cy="5120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B6DD83-A54F-4849-8A03-C85EBBCDC518}">
      <dsp:nvSpPr>
        <dsp:cNvPr id="0" name=""/>
        <dsp:cNvSpPr/>
      </dsp:nvSpPr>
      <dsp:spPr>
        <a:xfrm>
          <a:off x="154894" y="116412"/>
          <a:ext cx="281626" cy="281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99F0A0-2403-46D7-BB33-82A0AC87A7F8}">
      <dsp:nvSpPr>
        <dsp:cNvPr id="0" name=""/>
        <dsp:cNvSpPr/>
      </dsp:nvSpPr>
      <dsp:spPr>
        <a:xfrm>
          <a:off x="591415" y="1201"/>
          <a:ext cx="9762259" cy="512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2" tIns="54192" rIns="54192" bIns="54192" numCol="1" spcCol="1270" anchor="ctr" anchorCtr="0">
          <a:noAutofit/>
        </a:bodyPr>
        <a:lstStyle/>
        <a:p>
          <a:pPr marL="0" lvl="0" indent="0" algn="l" defTabSz="844550">
            <a:lnSpc>
              <a:spcPct val="100000"/>
            </a:lnSpc>
            <a:spcBef>
              <a:spcPct val="0"/>
            </a:spcBef>
            <a:spcAft>
              <a:spcPct val="35000"/>
            </a:spcAft>
            <a:buNone/>
          </a:pPr>
          <a:r>
            <a:rPr lang="en-US" sz="1900" kern="1200"/>
            <a:t>Collect mandatory Deposits before a week of arrival to avoid short-term booking cancellations</a:t>
          </a:r>
          <a:r>
            <a:rPr lang="en-US" sz="1900" kern="1200">
              <a:latin typeface="Georgia Pro Cond Light" panose="02040603050505030304"/>
            </a:rPr>
            <a:t> </a:t>
          </a:r>
          <a:endParaRPr lang="en-US" sz="1900" kern="1200"/>
        </a:p>
      </dsp:txBody>
      <dsp:txXfrm>
        <a:off x="591415" y="1201"/>
        <a:ext cx="9762259" cy="512047"/>
      </dsp:txXfrm>
    </dsp:sp>
    <dsp:sp modelId="{51F73DF5-4F87-4A69-8B86-E78ADA81B1A5}">
      <dsp:nvSpPr>
        <dsp:cNvPr id="0" name=""/>
        <dsp:cNvSpPr/>
      </dsp:nvSpPr>
      <dsp:spPr>
        <a:xfrm>
          <a:off x="0" y="641261"/>
          <a:ext cx="10353675" cy="51204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3E663-5F63-4659-ADDF-71FD5BC95B86}">
      <dsp:nvSpPr>
        <dsp:cNvPr id="0" name=""/>
        <dsp:cNvSpPr/>
      </dsp:nvSpPr>
      <dsp:spPr>
        <a:xfrm>
          <a:off x="154894" y="756472"/>
          <a:ext cx="281626" cy="281626"/>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A0A30-C4B6-43C6-B316-72180C2FBE16}">
      <dsp:nvSpPr>
        <dsp:cNvPr id="0" name=""/>
        <dsp:cNvSpPr/>
      </dsp:nvSpPr>
      <dsp:spPr>
        <a:xfrm>
          <a:off x="591415" y="641261"/>
          <a:ext cx="9762259" cy="512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2" tIns="54192" rIns="54192" bIns="54192" numCol="1" spcCol="1270" anchor="ctr" anchorCtr="0">
          <a:noAutofit/>
        </a:bodyPr>
        <a:lstStyle/>
        <a:p>
          <a:pPr marL="0" lvl="0" indent="0" algn="l" defTabSz="844550" rtl="0">
            <a:lnSpc>
              <a:spcPct val="100000"/>
            </a:lnSpc>
            <a:spcBef>
              <a:spcPct val="0"/>
            </a:spcBef>
            <a:spcAft>
              <a:spcPct val="35000"/>
            </a:spcAft>
            <a:buNone/>
          </a:pPr>
          <a:r>
            <a:rPr lang="en-US" sz="1900" kern="1200">
              <a:latin typeface="Georgia Pro Cond Light" panose="02040603050505030304"/>
            </a:rPr>
            <a:t>Use the "Flight booking Strategy "</a:t>
          </a:r>
        </a:p>
      </dsp:txBody>
      <dsp:txXfrm>
        <a:off x="591415" y="641261"/>
        <a:ext cx="9762259" cy="512047"/>
      </dsp:txXfrm>
    </dsp:sp>
    <dsp:sp modelId="{32923029-4408-40F3-8147-BA2990A29A86}">
      <dsp:nvSpPr>
        <dsp:cNvPr id="0" name=""/>
        <dsp:cNvSpPr/>
      </dsp:nvSpPr>
      <dsp:spPr>
        <a:xfrm>
          <a:off x="0" y="1281321"/>
          <a:ext cx="10353675" cy="51204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B8CF3-E45D-4F3A-9D89-2C844FBC0D55}">
      <dsp:nvSpPr>
        <dsp:cNvPr id="0" name=""/>
        <dsp:cNvSpPr/>
      </dsp:nvSpPr>
      <dsp:spPr>
        <a:xfrm>
          <a:off x="154894" y="1396531"/>
          <a:ext cx="281626" cy="281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24357C-FC2C-4962-A746-DDAABD197011}">
      <dsp:nvSpPr>
        <dsp:cNvPr id="0" name=""/>
        <dsp:cNvSpPr/>
      </dsp:nvSpPr>
      <dsp:spPr>
        <a:xfrm>
          <a:off x="591415" y="1281321"/>
          <a:ext cx="9762259" cy="512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2" tIns="54192" rIns="54192" bIns="54192" numCol="1" spcCol="1270" anchor="ctr" anchorCtr="0">
          <a:noAutofit/>
        </a:bodyPr>
        <a:lstStyle/>
        <a:p>
          <a:pPr marL="0" lvl="0" indent="0" algn="l" defTabSz="844550">
            <a:lnSpc>
              <a:spcPct val="100000"/>
            </a:lnSpc>
            <a:spcBef>
              <a:spcPct val="0"/>
            </a:spcBef>
            <a:spcAft>
              <a:spcPct val="35000"/>
            </a:spcAft>
            <a:buNone/>
          </a:pPr>
          <a:r>
            <a:rPr lang="en-US" sz="1900" kern="1200"/>
            <a:t>Add more customization opportunities for the customers</a:t>
          </a:r>
        </a:p>
      </dsp:txBody>
      <dsp:txXfrm>
        <a:off x="591415" y="1281321"/>
        <a:ext cx="9762259" cy="512047"/>
      </dsp:txXfrm>
    </dsp:sp>
    <dsp:sp modelId="{36DF21C6-3B6F-43C1-B53B-1F25DC868F6F}">
      <dsp:nvSpPr>
        <dsp:cNvPr id="0" name=""/>
        <dsp:cNvSpPr/>
      </dsp:nvSpPr>
      <dsp:spPr>
        <a:xfrm>
          <a:off x="0" y="1921380"/>
          <a:ext cx="10353675" cy="51204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D32CA9-D4D1-4437-B856-1BD304542D85}">
      <dsp:nvSpPr>
        <dsp:cNvPr id="0" name=""/>
        <dsp:cNvSpPr/>
      </dsp:nvSpPr>
      <dsp:spPr>
        <a:xfrm>
          <a:off x="154894" y="2036591"/>
          <a:ext cx="281626" cy="281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7AE33CD-2E7B-47A9-AFD0-8264D7FD4AAA}">
      <dsp:nvSpPr>
        <dsp:cNvPr id="0" name=""/>
        <dsp:cNvSpPr/>
      </dsp:nvSpPr>
      <dsp:spPr>
        <a:xfrm>
          <a:off x="591415" y="1921380"/>
          <a:ext cx="9762259" cy="512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2" tIns="54192" rIns="54192" bIns="54192" numCol="1" spcCol="1270" anchor="ctr" anchorCtr="0">
          <a:noAutofit/>
        </a:bodyPr>
        <a:lstStyle/>
        <a:p>
          <a:pPr marL="0" lvl="0" indent="0" algn="l" defTabSz="844550">
            <a:lnSpc>
              <a:spcPct val="100000"/>
            </a:lnSpc>
            <a:spcBef>
              <a:spcPct val="0"/>
            </a:spcBef>
            <a:spcAft>
              <a:spcPct val="35000"/>
            </a:spcAft>
            <a:buNone/>
          </a:pPr>
          <a:r>
            <a:rPr lang="en-US" sz="1900" kern="1200"/>
            <a:t>Set Discounted or Advance Purchase Rates</a:t>
          </a:r>
        </a:p>
      </dsp:txBody>
      <dsp:txXfrm>
        <a:off x="591415" y="1921380"/>
        <a:ext cx="9762259" cy="512047"/>
      </dsp:txXfrm>
    </dsp:sp>
    <dsp:sp modelId="{3DE0C12B-E3B3-4F98-9D42-3BBF796B4673}">
      <dsp:nvSpPr>
        <dsp:cNvPr id="0" name=""/>
        <dsp:cNvSpPr/>
      </dsp:nvSpPr>
      <dsp:spPr>
        <a:xfrm>
          <a:off x="0" y="2561440"/>
          <a:ext cx="10353675" cy="51204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4BE2B-F044-4E20-BD93-44488B2DD07F}">
      <dsp:nvSpPr>
        <dsp:cNvPr id="0" name=""/>
        <dsp:cNvSpPr/>
      </dsp:nvSpPr>
      <dsp:spPr>
        <a:xfrm>
          <a:off x="154894" y="2676651"/>
          <a:ext cx="281626" cy="2816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1D65AA-8309-4876-BB30-C2BA62CCE9D1}">
      <dsp:nvSpPr>
        <dsp:cNvPr id="0" name=""/>
        <dsp:cNvSpPr/>
      </dsp:nvSpPr>
      <dsp:spPr>
        <a:xfrm>
          <a:off x="591415" y="2561440"/>
          <a:ext cx="9762259" cy="512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2" tIns="54192" rIns="54192" bIns="54192" numCol="1" spcCol="1270" anchor="ctr" anchorCtr="0">
          <a:noAutofit/>
        </a:bodyPr>
        <a:lstStyle/>
        <a:p>
          <a:pPr marL="0" lvl="0" indent="0" algn="l" defTabSz="844550">
            <a:lnSpc>
              <a:spcPct val="100000"/>
            </a:lnSpc>
            <a:spcBef>
              <a:spcPct val="0"/>
            </a:spcBef>
            <a:spcAft>
              <a:spcPct val="35000"/>
            </a:spcAft>
            <a:buNone/>
          </a:pPr>
          <a:r>
            <a:rPr lang="en-US" sz="1900" kern="1200"/>
            <a:t>Add Deals for Direct</a:t>
          </a:r>
          <a:r>
            <a:rPr lang="en-US" sz="1900" kern="1200">
              <a:latin typeface="Georgia Pro Cond Light" panose="02040603050505030304"/>
            </a:rPr>
            <a:t> and Corporate</a:t>
          </a:r>
          <a:r>
            <a:rPr lang="en-US" sz="1900" kern="1200"/>
            <a:t> Bookings</a:t>
          </a:r>
          <a:r>
            <a:rPr lang="en-US" sz="1900" kern="1200">
              <a:latin typeface="Georgia Pro Cond Light" panose="02040603050505030304"/>
            </a:rPr>
            <a:t> </a:t>
          </a:r>
          <a:endParaRPr lang="en-US" sz="1900" kern="1200"/>
        </a:p>
      </dsp:txBody>
      <dsp:txXfrm>
        <a:off x="591415" y="2561440"/>
        <a:ext cx="9762259" cy="512047"/>
      </dsp:txXfrm>
    </dsp:sp>
    <dsp:sp modelId="{4BE2E7AA-6BD9-4572-BE66-A2BA66AE45FE}">
      <dsp:nvSpPr>
        <dsp:cNvPr id="0" name=""/>
        <dsp:cNvSpPr/>
      </dsp:nvSpPr>
      <dsp:spPr>
        <a:xfrm>
          <a:off x="0" y="3201500"/>
          <a:ext cx="10353675" cy="51204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8D065C-A642-4510-9541-7B4B74AE03E7}">
      <dsp:nvSpPr>
        <dsp:cNvPr id="0" name=""/>
        <dsp:cNvSpPr/>
      </dsp:nvSpPr>
      <dsp:spPr>
        <a:xfrm>
          <a:off x="154894" y="3316711"/>
          <a:ext cx="281626" cy="2816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80B3654-9761-4397-9D2C-4FB9682BAE61}">
      <dsp:nvSpPr>
        <dsp:cNvPr id="0" name=""/>
        <dsp:cNvSpPr/>
      </dsp:nvSpPr>
      <dsp:spPr>
        <a:xfrm>
          <a:off x="591415" y="3201500"/>
          <a:ext cx="9762259" cy="512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4192" tIns="54192" rIns="54192" bIns="54192" numCol="1" spcCol="1270" anchor="ctr" anchorCtr="0">
          <a:noAutofit/>
        </a:bodyPr>
        <a:lstStyle/>
        <a:p>
          <a:pPr marL="0" lvl="0" indent="0" algn="l" defTabSz="844550">
            <a:lnSpc>
              <a:spcPct val="100000"/>
            </a:lnSpc>
            <a:spcBef>
              <a:spcPct val="0"/>
            </a:spcBef>
            <a:spcAft>
              <a:spcPct val="35000"/>
            </a:spcAft>
            <a:buNone/>
          </a:pPr>
          <a:r>
            <a:rPr lang="en-US" sz="1900" kern="1200"/>
            <a:t>Send Reminder mails to the customers before arrival period and ask for their possible ETA</a:t>
          </a:r>
        </a:p>
      </dsp:txBody>
      <dsp:txXfrm>
        <a:off x="591415" y="3201500"/>
        <a:ext cx="9762259" cy="5120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4T12:20:38.133"/>
    </inkml:context>
    <inkml:brush xml:id="br0">
      <inkml:brushProperty name="width" value="0.1" units="cm"/>
      <inkml:brushProperty name="height" value="0.1" units="cm"/>
      <inkml:brushProperty name="color" value="#E71224"/>
    </inkml:brush>
  </inkml:definitions>
  <inkml:trace contextRef="#ctx0" brushRef="#br0">1709 1040 16383 0 0,'-17'16'0'0'0,"17"-16"-16383"0"0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4T16:23:13.65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13538 10116 16383 0 0,'0'0'-16383'0'0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24T12:20:38.139"/>
    </inkml:context>
    <inkml:brush xml:id="br0">
      <inkml:brushProperty name="width" value="0.1" units="cm"/>
      <inkml:brushProperty name="height" value="0.1" units="cm"/>
      <inkml:brushProperty name="color" value="#E71224"/>
    </inkml:brush>
  </inkml:definitions>
  <inkml:trace contextRef="#ctx0" brushRef="#br0">6838 251 16383 0 0,'0'17'0'0'0,"0"-17"-16383"0"0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402467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03860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93056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768634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40584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13152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904664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64549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278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27078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625720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2018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88114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37830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07491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71688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5/5/2020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11893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5/5/2020</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2606967138"/>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10" r:id="rId12"/>
    <p:sldLayoutId id="2147483705" r:id="rId13"/>
    <p:sldLayoutId id="2147483706" r:id="rId14"/>
    <p:sldLayoutId id="2147483707" r:id="rId15"/>
    <p:sldLayoutId id="2147483708" r:id="rId16"/>
    <p:sldLayoutId id="2147483709"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hyperlink" Target="https://youredrippingegg.wordpress.com/2013/05/27/managing-ambition-until-monstrouss-hotel/" TargetMode="Externa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3.svg"/></Relationships>
</file>

<file path=ppt/slides/_rels/slide2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www.pngall.com/thank-you-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77950" y="4696486"/>
            <a:ext cx="9440034" cy="1059644"/>
          </a:xfrm>
        </p:spPr>
        <p:txBody>
          <a:bodyPr>
            <a:normAutofit fontScale="90000"/>
          </a:bodyPr>
          <a:lstStyle/>
          <a:p>
            <a:br>
              <a:rPr lang="en-US"/>
            </a:br>
            <a:r>
              <a:rPr lang="en-US">
                <a:ea typeface="+mj-lt"/>
                <a:cs typeface="+mj-lt"/>
              </a:rPr>
              <a:t>Hotel Booking Cancelation Prediction</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br>
              <a:rPr lang="en-US"/>
            </a:br>
            <a:r>
              <a:rPr lang="en-US">
                <a:ea typeface="+mj-lt"/>
                <a:cs typeface="+mj-lt"/>
              </a:rPr>
              <a:t>Hotel Booking Cancelation Prediction</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br>
              <a:rPr lang="en-US"/>
            </a:br>
            <a:r>
              <a:rPr lang="en-US">
                <a:ln>
                  <a:solidFill>
                    <a:prstClr val="black">
                      <a:lumMod val="75000"/>
                      <a:lumOff val="25000"/>
                      <a:alpha val="10000"/>
                    </a:prstClr>
                  </a:solidFill>
                </a:ln>
                <a:effectLst>
                  <a:outerShdw blurRad="9525" dist="25400" dir="14640000" algn="tl" rotWithShape="0">
                    <a:prstClr val="black">
                      <a:alpha val="30000"/>
                    </a:prstClr>
                  </a:outerShdw>
                </a:effectLst>
              </a:rPr>
              <a:t>HOTEL BOOKING CANCELATION PREDICTION</a:t>
            </a:r>
            <a:endParaRPr lang="en-US"/>
          </a:p>
        </p:txBody>
      </p:sp>
      <p:sp>
        <p:nvSpPr>
          <p:cNvPr id="3" name="Subtitle 2"/>
          <p:cNvSpPr>
            <a:spLocks noGrp="1"/>
          </p:cNvSpPr>
          <p:nvPr>
            <p:ph type="subTitle" idx="1"/>
          </p:nvPr>
        </p:nvSpPr>
        <p:spPr>
          <a:xfrm>
            <a:off x="1363436" y="5814186"/>
            <a:ext cx="9440034" cy="652432"/>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IST 718 Big Data Analytics</a:t>
            </a:r>
            <a:endParaRPr lang="en-US"/>
          </a:p>
        </p:txBody>
      </p:sp>
      <p:pic>
        <p:nvPicPr>
          <p:cNvPr id="14" name="Picture 14">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8" name="Picture 9" descr="A clock is lit up at night time&#10;&#10;Description generated with high confidence">
            <a:extLst>
              <a:ext uri="{FF2B5EF4-FFF2-40B4-BE49-F238E27FC236}">
                <a16:creationId xmlns:a16="http://schemas.microsoft.com/office/drawing/2014/main" id="{3CECECC4-59D9-4072-8A86-173E0A08ADF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7571" r="-1" b="17822"/>
          <a:stretch/>
        </p:blipFill>
        <p:spPr>
          <a:xfrm>
            <a:off x="1169349" y="695008"/>
            <a:ext cx="9845346" cy="3525671"/>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8A6C-EB64-4A29-9CF5-58CEFEABC6AB}"/>
              </a:ext>
            </a:extLst>
          </p:cNvPr>
          <p:cNvSpPr>
            <a:spLocks noGrp="1"/>
          </p:cNvSpPr>
          <p:nvPr>
            <p:ph type="title"/>
          </p:nvPr>
        </p:nvSpPr>
        <p:spPr>
          <a:xfrm>
            <a:off x="605138" y="75142"/>
            <a:ext cx="10353762" cy="684060"/>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CORRELATION HEAT MAP</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12ABDBB1-6A0E-46FD-8703-5BB653F8FECF}"/>
              </a:ext>
            </a:extLst>
          </p:cNvPr>
          <p:cNvPicPr>
            <a:picLocks noGrp="1" noChangeAspect="1"/>
          </p:cNvPicPr>
          <p:nvPr>
            <p:ph idx="1"/>
          </p:nvPr>
        </p:nvPicPr>
        <p:blipFill>
          <a:blip r:embed="rId2"/>
          <a:stretch>
            <a:fillRect/>
          </a:stretch>
        </p:blipFill>
        <p:spPr>
          <a:xfrm>
            <a:off x="1875678" y="977093"/>
            <a:ext cx="7587255" cy="5428116"/>
          </a:xfrm>
        </p:spPr>
      </p:pic>
    </p:spTree>
    <p:extLst>
      <p:ext uri="{BB962C8B-B14F-4D97-AF65-F5344CB8AC3E}">
        <p14:creationId xmlns:p14="http://schemas.microsoft.com/office/powerpoint/2010/main" val="132510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FB22-3290-477F-BF96-EA793FCB888D}"/>
              </a:ext>
            </a:extLst>
          </p:cNvPr>
          <p:cNvSpPr>
            <a:spLocks noGrp="1"/>
          </p:cNvSpPr>
          <p:nvPr>
            <p:ph type="title"/>
          </p:nvPr>
        </p:nvSpPr>
        <p:spPr>
          <a:xfrm>
            <a:off x="829128" y="270933"/>
            <a:ext cx="10353762" cy="125730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Feature Selection</a:t>
            </a:r>
            <a:endParaRPr lang="en-US"/>
          </a:p>
        </p:txBody>
      </p:sp>
      <p:sp>
        <p:nvSpPr>
          <p:cNvPr id="3" name="Content Placeholder 2">
            <a:extLst>
              <a:ext uri="{FF2B5EF4-FFF2-40B4-BE49-F238E27FC236}">
                <a16:creationId xmlns:a16="http://schemas.microsoft.com/office/drawing/2014/main" id="{68C80E4F-BC0E-43F6-A7A0-1CE679FCE2C4}"/>
              </a:ext>
            </a:extLst>
          </p:cNvPr>
          <p:cNvSpPr>
            <a:spLocks noGrp="1"/>
          </p:cNvSpPr>
          <p:nvPr>
            <p:ph idx="1"/>
          </p:nvPr>
        </p:nvSpPr>
        <p:spPr>
          <a:xfrm>
            <a:off x="760376" y="1680915"/>
            <a:ext cx="11346632" cy="5125859"/>
          </a:xfrm>
        </p:spPr>
        <p:txBody>
          <a:bodyPr>
            <a:normAutofit fontScale="92500" lnSpcReduction="20000"/>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Target Variable – is_canceled , type – categorical </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 correlation coefficient is a measure of how two variables are related.</a:t>
            </a:r>
            <a:endParaRPr lang="en-US"/>
          </a:p>
          <a:p>
            <a:pPr indent="-305435"/>
            <a:r>
              <a:rPr lang="en-US" err="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Cramér’s</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V Test to check association between two categorical variables.</a:t>
            </a:r>
            <a:endParaRPr lang="en-US"/>
          </a:p>
          <a:p>
            <a:pPr indent="-305435"/>
            <a:r>
              <a:rPr lang="en-US" err="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Cramér’s</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V – Formula</a:t>
            </a:r>
          </a:p>
          <a:p>
            <a:pPr marL="37465" indent="0">
              <a:buNone/>
            </a:pPr>
            <a:r>
              <a:rPr lang="en-US">
                <a:ln>
                  <a:solidFill>
                    <a:prstClr val="black">
                      <a:lumMod val="75000"/>
                      <a:lumOff val="25000"/>
                      <a:alpha val="10000"/>
                    </a:prstClr>
                  </a:solidFill>
                </a:ln>
                <a:effectLst>
                  <a:outerShdw blurRad="9525" dist="25400" dir="14640000" algn="tl" rotWithShape="0">
                    <a:prstClr val="black">
                      <a:alpha val="30000"/>
                    </a:prstClr>
                  </a:outerShdw>
                </a:effectLst>
              </a:rPr>
              <a:t>     </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Where-</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 is the Pearson chi-square statistic component</a:t>
            </a:r>
            <a:endParaRPr lang="en-US">
              <a:ea typeface="+mn-lt"/>
              <a:cs typeface="+mn-l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 is the sample size involved in the test </a:t>
            </a:r>
            <a:endParaRPr lang="en-US">
              <a:ea typeface="+mn-lt"/>
              <a:cs typeface="+mn-l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 is the lesser number of categories of either variable </a:t>
            </a:r>
            <a:endParaRPr lang="en-US">
              <a:ea typeface="+mn-lt"/>
              <a:cs typeface="+mn-lt"/>
            </a:endParaRPr>
          </a:p>
          <a:p>
            <a:pPr marL="37465" indent="0">
              <a:buNone/>
            </a:pPr>
            <a:br>
              <a:rPr lang="en-US"/>
            </a:b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4" descr="A picture containing object, clock&#10;&#10;Description generated with very high confidence">
            <a:extLst>
              <a:ext uri="{FF2B5EF4-FFF2-40B4-BE49-F238E27FC236}">
                <a16:creationId xmlns:a16="http://schemas.microsoft.com/office/drawing/2014/main" id="{19563FF9-E8D1-49E2-BA30-4516940A32CA}"/>
              </a:ext>
            </a:extLst>
          </p:cNvPr>
          <p:cNvPicPr>
            <a:picLocks noChangeAspect="1"/>
          </p:cNvPicPr>
          <p:nvPr/>
        </p:nvPicPr>
        <p:blipFill>
          <a:blip r:embed="rId2"/>
          <a:stretch>
            <a:fillRect/>
          </a:stretch>
        </p:blipFill>
        <p:spPr>
          <a:xfrm>
            <a:off x="4790546" y="3315053"/>
            <a:ext cx="2385130" cy="1145116"/>
          </a:xfrm>
          <a:prstGeom prst="rect">
            <a:avLst/>
          </a:prstGeom>
        </p:spPr>
      </p:pic>
      <p:pic>
        <p:nvPicPr>
          <p:cNvPr id="6" name="Picture 6">
            <a:extLst>
              <a:ext uri="{FF2B5EF4-FFF2-40B4-BE49-F238E27FC236}">
                <a16:creationId xmlns:a16="http://schemas.microsoft.com/office/drawing/2014/main" id="{FAF540DF-42BF-4339-8578-0FD2B676923F}"/>
              </a:ext>
            </a:extLst>
          </p:cNvPr>
          <p:cNvPicPr>
            <a:picLocks noChangeAspect="1"/>
          </p:cNvPicPr>
          <p:nvPr/>
        </p:nvPicPr>
        <p:blipFill>
          <a:blip r:embed="rId3"/>
          <a:stretch>
            <a:fillRect/>
          </a:stretch>
        </p:blipFill>
        <p:spPr>
          <a:xfrm>
            <a:off x="1178630" y="4932715"/>
            <a:ext cx="323852" cy="238127"/>
          </a:xfrm>
          <a:prstGeom prst="rect">
            <a:avLst/>
          </a:prstGeom>
        </p:spPr>
      </p:pic>
      <p:pic>
        <p:nvPicPr>
          <p:cNvPr id="8" name="Picture 8">
            <a:extLst>
              <a:ext uri="{FF2B5EF4-FFF2-40B4-BE49-F238E27FC236}">
                <a16:creationId xmlns:a16="http://schemas.microsoft.com/office/drawing/2014/main" id="{E469F50B-561E-4F05-91DC-2FEE11429E85}"/>
              </a:ext>
            </a:extLst>
          </p:cNvPr>
          <p:cNvPicPr>
            <a:picLocks noChangeAspect="1"/>
          </p:cNvPicPr>
          <p:nvPr/>
        </p:nvPicPr>
        <p:blipFill>
          <a:blip r:embed="rId4"/>
          <a:stretch>
            <a:fillRect/>
          </a:stretch>
        </p:blipFill>
        <p:spPr>
          <a:xfrm>
            <a:off x="1200919" y="5298110"/>
            <a:ext cx="254872" cy="379130"/>
          </a:xfrm>
          <a:prstGeom prst="rect">
            <a:avLst/>
          </a:prstGeom>
        </p:spPr>
      </p:pic>
      <p:pic>
        <p:nvPicPr>
          <p:cNvPr id="10" name="Picture 10">
            <a:extLst>
              <a:ext uri="{FF2B5EF4-FFF2-40B4-BE49-F238E27FC236}">
                <a16:creationId xmlns:a16="http://schemas.microsoft.com/office/drawing/2014/main" id="{FF59BA00-8AFA-41C8-823A-D2629716EF90}"/>
              </a:ext>
            </a:extLst>
          </p:cNvPr>
          <p:cNvPicPr>
            <a:picLocks noChangeAspect="1"/>
          </p:cNvPicPr>
          <p:nvPr/>
        </p:nvPicPr>
        <p:blipFill>
          <a:blip r:embed="rId5"/>
          <a:stretch>
            <a:fillRect/>
          </a:stretch>
        </p:blipFill>
        <p:spPr>
          <a:xfrm>
            <a:off x="1189951" y="5755816"/>
            <a:ext cx="323246" cy="253170"/>
          </a:xfrm>
          <a:prstGeom prst="rect">
            <a:avLst/>
          </a:prstGeom>
        </p:spPr>
      </p:pic>
    </p:spTree>
    <p:extLst>
      <p:ext uri="{BB962C8B-B14F-4D97-AF65-F5344CB8AC3E}">
        <p14:creationId xmlns:p14="http://schemas.microsoft.com/office/powerpoint/2010/main" val="3795880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54A99-A9F0-4696-8EB5-C0A7367A4A3B}"/>
              </a:ext>
            </a:extLst>
          </p:cNvPr>
          <p:cNvSpPr>
            <a:spLocks noGrp="1"/>
          </p:cNvSpPr>
          <p:nvPr>
            <p:ph type="title"/>
          </p:nvPr>
        </p:nvSpPr>
        <p:spPr>
          <a:xfrm>
            <a:off x="1370693" y="172101"/>
            <a:ext cx="9440034" cy="1059644"/>
          </a:xfrm>
        </p:spPr>
        <p:txBody>
          <a:bodyPr vert="horz" lIns="91440" tIns="45720" rIns="91440" bIns="45720" rtlCol="0" anchor="b">
            <a:normAutofit/>
          </a:bodyPr>
          <a:lstStyle/>
          <a:p>
            <a:r>
              <a:rPr lang="en-US" sz="4800"/>
              <a:t>Feature Selection</a:t>
            </a:r>
          </a:p>
        </p:txBody>
      </p:sp>
      <p:pic>
        <p:nvPicPr>
          <p:cNvPr id="12" name="Picture 11">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58E050A7-6653-46DA-846D-7BDA41AC7B72}"/>
              </a:ext>
            </a:extLst>
          </p:cNvPr>
          <p:cNvPicPr>
            <a:picLocks noChangeAspect="1"/>
          </p:cNvPicPr>
          <p:nvPr/>
        </p:nvPicPr>
        <p:blipFill rotWithShape="1">
          <a:blip r:embed="rId4"/>
          <a:srcRect t="4992" r="-1" b="18407"/>
          <a:stretch/>
        </p:blipFill>
        <p:spPr>
          <a:xfrm>
            <a:off x="372099" y="1495682"/>
            <a:ext cx="11544230" cy="4949736"/>
          </a:xfrm>
          <a:prstGeom prst="rect">
            <a:avLst/>
          </a:prstGeom>
        </p:spPr>
      </p:pic>
    </p:spTree>
    <p:extLst>
      <p:ext uri="{BB962C8B-B14F-4D97-AF65-F5344CB8AC3E}">
        <p14:creationId xmlns:p14="http://schemas.microsoft.com/office/powerpoint/2010/main" val="2081407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D85B8B-4040-42A2-93B8-D0449B658680}"/>
              </a:ext>
            </a:extLst>
          </p:cNvPr>
          <p:cNvSpPr>
            <a:spLocks noGrp="1"/>
          </p:cNvSpPr>
          <p:nvPr>
            <p:ph type="title"/>
          </p:nvPr>
        </p:nvSpPr>
        <p:spPr>
          <a:xfrm>
            <a:off x="715654" y="1430369"/>
            <a:ext cx="3382832" cy="3499549"/>
          </a:xfrm>
        </p:spPr>
        <p:txBody>
          <a:bodyPr vert="horz" lIns="91440" tIns="45720" rIns="91440" bIns="45720" rtlCol="0" anchor="b">
            <a:normAutofit/>
          </a:bodyPr>
          <a:lstStyle/>
          <a:p>
            <a:r>
              <a:rPr lang="en-US" sz="4200">
                <a:cs typeface="+mj-lt"/>
              </a:rPr>
              <a:t>Relevant features according to </a:t>
            </a:r>
            <a:r>
              <a:rPr lang="en-US" sz="4200" err="1">
                <a:cs typeface="+mj-lt"/>
              </a:rPr>
              <a:t>Cramér’s</a:t>
            </a:r>
            <a:r>
              <a:rPr lang="en-US" sz="4200">
                <a:cs typeface="+mj-lt"/>
              </a:rPr>
              <a:t> V test.  </a:t>
            </a:r>
            <a:endParaRPr lang="en-US" sz="42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newspaper&#10;&#10;Description generated with high confidence">
            <a:extLst>
              <a:ext uri="{FF2B5EF4-FFF2-40B4-BE49-F238E27FC236}">
                <a16:creationId xmlns:a16="http://schemas.microsoft.com/office/drawing/2014/main" id="{D7AFE8B2-4357-4FDD-8F06-DBEC2B7BC85C}"/>
              </a:ext>
            </a:extLst>
          </p:cNvPr>
          <p:cNvPicPr>
            <a:picLocks noGrp="1" noChangeAspect="1"/>
          </p:cNvPicPr>
          <p:nvPr>
            <p:ph idx="1"/>
          </p:nvPr>
        </p:nvPicPr>
        <p:blipFill>
          <a:blip r:embed="rId3"/>
          <a:stretch>
            <a:fillRect/>
          </a:stretch>
        </p:blipFill>
        <p:spPr>
          <a:xfrm>
            <a:off x="5183219" y="347273"/>
            <a:ext cx="6620519" cy="6076012"/>
          </a:xfrm>
          <a:prstGeom prst="rect">
            <a:avLst/>
          </a:prstGeom>
        </p:spPr>
      </p:pic>
    </p:spTree>
    <p:extLst>
      <p:ext uri="{BB962C8B-B14F-4D97-AF65-F5344CB8AC3E}">
        <p14:creationId xmlns:p14="http://schemas.microsoft.com/office/powerpoint/2010/main" val="2558787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437C4-88BC-49A1-B7F1-76A10C460BCD}"/>
              </a:ext>
            </a:extLst>
          </p:cNvPr>
          <p:cNvSpPr>
            <a:spLocks noGrp="1"/>
          </p:cNvSpPr>
          <p:nvPr>
            <p:ph type="title"/>
          </p:nvPr>
        </p:nvSpPr>
        <p:spPr>
          <a:xfrm>
            <a:off x="3043220" y="150312"/>
            <a:ext cx="5978072" cy="1556702"/>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PREDICTIVE MODELING </a:t>
            </a:r>
            <a:endParaRPr lang="en-US"/>
          </a:p>
        </p:txBody>
      </p:sp>
      <p:sp>
        <p:nvSpPr>
          <p:cNvPr id="3" name="Content Placeholder 2">
            <a:extLst>
              <a:ext uri="{FF2B5EF4-FFF2-40B4-BE49-F238E27FC236}">
                <a16:creationId xmlns:a16="http://schemas.microsoft.com/office/drawing/2014/main" id="{F256404D-CF28-4CA4-BC64-DB603DEABE1C}"/>
              </a:ext>
            </a:extLst>
          </p:cNvPr>
          <p:cNvSpPr>
            <a:spLocks noGrp="1"/>
          </p:cNvSpPr>
          <p:nvPr>
            <p:ph idx="1"/>
          </p:nvPr>
        </p:nvSpPr>
        <p:spPr>
          <a:xfrm>
            <a:off x="214425" y="1474118"/>
            <a:ext cx="5184757" cy="4967072"/>
          </a:xfrm>
        </p:spPr>
        <p:txBody>
          <a:bodyPr anchor="ctr">
            <a:normAutofit/>
          </a:bodyPr>
          <a:lstStyle/>
          <a:p>
            <a:pPr indent="-305435">
              <a:lnSpc>
                <a:spcPct val="100000"/>
              </a:lnSpc>
            </a:pPr>
            <a:r>
              <a:rPr lang="en-US" sz="2000">
                <a:ln>
                  <a:solidFill>
                    <a:prstClr val="black">
                      <a:lumMod val="75000"/>
                      <a:lumOff val="25000"/>
                      <a:alpha val="10000"/>
                    </a:prstClr>
                  </a:solidFill>
                </a:ln>
                <a:effectLst>
                  <a:outerShdw blurRad="9525" dist="25400" dir="14640000" algn="tl" rotWithShape="0">
                    <a:prstClr val="black">
                      <a:alpha val="30000"/>
                    </a:prstClr>
                  </a:outerShdw>
                </a:effectLst>
              </a:rPr>
              <a:t>Converted Categorical values to categorical indices using StringIndexer.</a:t>
            </a:r>
          </a:p>
          <a:p>
            <a:pPr indent="-305435">
              <a:lnSpc>
                <a:spcPct val="100000"/>
              </a:lnSpc>
            </a:pP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Mapped columns of category indices to a column of binary vectors, with at most a single one-value per row using OneHotEncoder.</a:t>
            </a:r>
          </a:p>
          <a:p>
            <a:pPr indent="-305435">
              <a:lnSpc>
                <a:spcPct val="100000"/>
              </a:lnSpc>
            </a:pP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Combined raw features and features generated by different feature transformers into a single feature vector using VectorAssembler.</a:t>
            </a:r>
          </a:p>
          <a:p>
            <a:pPr indent="-305435">
              <a:lnSpc>
                <a:spcPct val="100000"/>
              </a:lnSpc>
            </a:pP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Divided dataset into equal proportion of target variable to avoid biased predictions.</a:t>
            </a:r>
            <a:endParaRPr lang="en-US" sz="20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18" name="Picture 17">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12F4D626-D1C8-48E0-B81A-B084727AA5B4}"/>
              </a:ext>
            </a:extLst>
          </p:cNvPr>
          <p:cNvPicPr>
            <a:picLocks noChangeAspect="1"/>
          </p:cNvPicPr>
          <p:nvPr/>
        </p:nvPicPr>
        <p:blipFill>
          <a:blip r:embed="rId4"/>
          <a:stretch>
            <a:fillRect/>
          </a:stretch>
        </p:blipFill>
        <p:spPr>
          <a:xfrm>
            <a:off x="5513580" y="4526495"/>
            <a:ext cx="6526877" cy="1777259"/>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ACA27E37-7112-44DC-8B07-03674ACF3A53}"/>
              </a:ext>
            </a:extLst>
          </p:cNvPr>
          <p:cNvPicPr>
            <a:picLocks noChangeAspect="1"/>
          </p:cNvPicPr>
          <p:nvPr/>
        </p:nvPicPr>
        <p:blipFill>
          <a:blip r:embed="rId5"/>
          <a:stretch>
            <a:fillRect/>
          </a:stretch>
        </p:blipFill>
        <p:spPr>
          <a:xfrm>
            <a:off x="5513579" y="1664288"/>
            <a:ext cx="6524633" cy="2239562"/>
          </a:xfrm>
          <a:prstGeom prst="rect">
            <a:avLst/>
          </a:prstGeom>
        </p:spPr>
      </p:pic>
    </p:spTree>
    <p:extLst>
      <p:ext uri="{BB962C8B-B14F-4D97-AF65-F5344CB8AC3E}">
        <p14:creationId xmlns:p14="http://schemas.microsoft.com/office/powerpoint/2010/main" val="3054964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491B-B966-4BEA-B1E9-71CECF143D66}"/>
              </a:ext>
            </a:extLst>
          </p:cNvPr>
          <p:cNvSpPr>
            <a:spLocks noGrp="1"/>
          </p:cNvSpPr>
          <p:nvPr>
            <p:ph type="title"/>
          </p:nvPr>
        </p:nvSpPr>
        <p:spPr>
          <a:xfrm>
            <a:off x="913795" y="407044"/>
            <a:ext cx="10353762" cy="1189781"/>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MODEL1- DECISION TREE</a:t>
            </a:r>
            <a:endParaRPr lang="en-US"/>
          </a:p>
        </p:txBody>
      </p:sp>
      <p:pic>
        <p:nvPicPr>
          <p:cNvPr id="6" name="Picture 6" descr="A screenshot of a cell phone&#10;&#10;Description generated with very high confidence">
            <a:extLst>
              <a:ext uri="{FF2B5EF4-FFF2-40B4-BE49-F238E27FC236}">
                <a16:creationId xmlns:a16="http://schemas.microsoft.com/office/drawing/2014/main" id="{16E1D5F8-C42F-4478-8093-2B859E9D2CA1}"/>
              </a:ext>
            </a:extLst>
          </p:cNvPr>
          <p:cNvPicPr>
            <a:picLocks noChangeAspect="1"/>
          </p:cNvPicPr>
          <p:nvPr/>
        </p:nvPicPr>
        <p:blipFill>
          <a:blip r:embed="rId2"/>
          <a:stretch>
            <a:fillRect/>
          </a:stretch>
        </p:blipFill>
        <p:spPr>
          <a:xfrm>
            <a:off x="884391" y="1858622"/>
            <a:ext cx="10415390" cy="1902830"/>
          </a:xfrm>
          <a:prstGeom prst="rect">
            <a:avLst/>
          </a:prstGeom>
        </p:spPr>
      </p:pic>
      <p:pic>
        <p:nvPicPr>
          <p:cNvPr id="8" name="Picture 8" descr="A picture containing bird&#10;&#10;Description generated with very high confidence">
            <a:extLst>
              <a:ext uri="{FF2B5EF4-FFF2-40B4-BE49-F238E27FC236}">
                <a16:creationId xmlns:a16="http://schemas.microsoft.com/office/drawing/2014/main" id="{F4BF063E-2E52-43B2-9BC2-B4FFD85FF0C3}"/>
              </a:ext>
            </a:extLst>
          </p:cNvPr>
          <p:cNvPicPr>
            <a:picLocks noChangeAspect="1"/>
          </p:cNvPicPr>
          <p:nvPr/>
        </p:nvPicPr>
        <p:blipFill>
          <a:blip r:embed="rId3"/>
          <a:stretch>
            <a:fillRect/>
          </a:stretch>
        </p:blipFill>
        <p:spPr>
          <a:xfrm>
            <a:off x="99393" y="4429025"/>
            <a:ext cx="11991583" cy="1774721"/>
          </a:xfrm>
          <a:prstGeom prst="rect">
            <a:avLst/>
          </a:prstGeom>
        </p:spPr>
      </p:pic>
    </p:spTree>
    <p:extLst>
      <p:ext uri="{BB962C8B-B14F-4D97-AF65-F5344CB8AC3E}">
        <p14:creationId xmlns:p14="http://schemas.microsoft.com/office/powerpoint/2010/main" val="696794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0DB4-93FC-4F21-AE52-4EC0EB13FA25}"/>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MODEL 2 -  RANDOM FOREST</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9D14F8CF-6DF4-4BE4-8DC8-52EF396902FD}"/>
              </a:ext>
            </a:extLst>
          </p:cNvPr>
          <p:cNvPicPr>
            <a:picLocks noChangeAspect="1"/>
          </p:cNvPicPr>
          <p:nvPr/>
        </p:nvPicPr>
        <p:blipFill>
          <a:blip r:embed="rId2"/>
          <a:stretch>
            <a:fillRect/>
          </a:stretch>
        </p:blipFill>
        <p:spPr>
          <a:xfrm>
            <a:off x="1053198" y="1831679"/>
            <a:ext cx="10331394" cy="1967971"/>
          </a:xfrm>
          <a:prstGeom prst="rect">
            <a:avLst/>
          </a:prstGeom>
        </p:spPr>
      </p:pic>
      <p:pic>
        <p:nvPicPr>
          <p:cNvPr id="6" name="Picture 6" descr="A picture containing bird&#10;&#10;Description generated with very high confidence">
            <a:extLst>
              <a:ext uri="{FF2B5EF4-FFF2-40B4-BE49-F238E27FC236}">
                <a16:creationId xmlns:a16="http://schemas.microsoft.com/office/drawing/2014/main" id="{96A84A07-D793-4796-866D-8E2C479AC05D}"/>
              </a:ext>
            </a:extLst>
          </p:cNvPr>
          <p:cNvPicPr>
            <a:picLocks noChangeAspect="1"/>
          </p:cNvPicPr>
          <p:nvPr/>
        </p:nvPicPr>
        <p:blipFill>
          <a:blip r:embed="rId3"/>
          <a:stretch>
            <a:fillRect/>
          </a:stretch>
        </p:blipFill>
        <p:spPr>
          <a:xfrm>
            <a:off x="126956" y="4369705"/>
            <a:ext cx="11949829" cy="1968058"/>
          </a:xfrm>
          <a:prstGeom prst="rect">
            <a:avLst/>
          </a:prstGeom>
        </p:spPr>
      </p:pic>
    </p:spTree>
    <p:extLst>
      <p:ext uri="{BB962C8B-B14F-4D97-AF65-F5344CB8AC3E}">
        <p14:creationId xmlns:p14="http://schemas.microsoft.com/office/powerpoint/2010/main" val="1017558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E333-A950-4F2A-A202-05CFB1875AA7}"/>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MODEL3- GRADIENT BOOST TREE</a:t>
            </a: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FBCFC4F-8B00-48BF-A730-97BA307B7C7F}"/>
                  </a:ext>
                </a:extLst>
              </p14:cNvPr>
              <p14:cNvContentPartPr/>
              <p14:nvPr/>
            </p14:nvContentPartPr>
            <p14:xfrm>
              <a:off x="1372829" y="-2516024"/>
              <a:ext cx="28575" cy="28575"/>
            </p14:xfrm>
          </p:contentPart>
        </mc:Choice>
        <mc:Fallback xmlns="">
          <p:pic>
            <p:nvPicPr>
              <p:cNvPr id="4" name="Ink 3">
                <a:extLst>
                  <a:ext uri="{FF2B5EF4-FFF2-40B4-BE49-F238E27FC236}">
                    <a16:creationId xmlns:a16="http://schemas.microsoft.com/office/drawing/2014/main" id="{CFBCFC4F-8B00-48BF-A730-97BA307B7C7F}"/>
                  </a:ext>
                </a:extLst>
              </p:cNvPr>
              <p:cNvPicPr/>
              <p:nvPr/>
            </p:nvPicPr>
            <p:blipFill>
              <a:blip r:embed="rId3"/>
              <a:stretch>
                <a:fillRect/>
              </a:stretch>
            </p:blipFill>
            <p:spPr>
              <a:xfrm>
                <a:off x="1293454" y="-2600068"/>
                <a:ext cx="185738" cy="194982"/>
              </a:xfrm>
              <a:prstGeom prst="rect">
                <a:avLst/>
              </a:prstGeom>
            </p:spPr>
          </p:pic>
        </mc:Fallback>
      </mc:AlternateContent>
      <p:pic>
        <p:nvPicPr>
          <p:cNvPr id="5" name="Picture 5" descr="A screenshot of a cell phone&#10;&#10;Description generated with very high confidence">
            <a:extLst>
              <a:ext uri="{FF2B5EF4-FFF2-40B4-BE49-F238E27FC236}">
                <a16:creationId xmlns:a16="http://schemas.microsoft.com/office/drawing/2014/main" id="{534B5E49-059F-4E6B-8A4F-A7E674709D6C}"/>
              </a:ext>
            </a:extLst>
          </p:cNvPr>
          <p:cNvPicPr>
            <a:picLocks noChangeAspect="1"/>
          </p:cNvPicPr>
          <p:nvPr/>
        </p:nvPicPr>
        <p:blipFill>
          <a:blip r:embed="rId4"/>
          <a:stretch>
            <a:fillRect/>
          </a:stretch>
        </p:blipFill>
        <p:spPr>
          <a:xfrm>
            <a:off x="1271425" y="2055850"/>
            <a:ext cx="9742116" cy="1881543"/>
          </a:xfrm>
          <a:prstGeom prst="rect">
            <a:avLst/>
          </a:prstGeom>
        </p:spPr>
      </p:pic>
      <p:pic>
        <p:nvPicPr>
          <p:cNvPr id="7" name="Picture 7" descr="A picture containing bird&#10;&#10;Description generated with very high confidence">
            <a:extLst>
              <a:ext uri="{FF2B5EF4-FFF2-40B4-BE49-F238E27FC236}">
                <a16:creationId xmlns:a16="http://schemas.microsoft.com/office/drawing/2014/main" id="{C5C85C80-D8B5-4370-9515-F15056D849AD}"/>
              </a:ext>
            </a:extLst>
          </p:cNvPr>
          <p:cNvPicPr>
            <a:picLocks noChangeAspect="1"/>
          </p:cNvPicPr>
          <p:nvPr/>
        </p:nvPicPr>
        <p:blipFill>
          <a:blip r:embed="rId5"/>
          <a:stretch>
            <a:fillRect/>
          </a:stretch>
        </p:blipFill>
        <p:spPr>
          <a:xfrm>
            <a:off x="89608" y="4409790"/>
            <a:ext cx="12002019" cy="2106443"/>
          </a:xfrm>
          <a:prstGeom prst="rect">
            <a:avLst/>
          </a:prstGeom>
        </p:spPr>
      </p:pic>
    </p:spTree>
    <p:extLst>
      <p:ext uri="{BB962C8B-B14F-4D97-AF65-F5344CB8AC3E}">
        <p14:creationId xmlns:p14="http://schemas.microsoft.com/office/powerpoint/2010/main" val="2732440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F0080-D425-4B5E-AFD4-09276C406C61}"/>
              </a:ext>
            </a:extLst>
          </p:cNvPr>
          <p:cNvSpPr>
            <a:spLocks noGrp="1"/>
          </p:cNvSpPr>
          <p:nvPr>
            <p:ph type="title"/>
          </p:nvPr>
        </p:nvSpPr>
        <p:spPr>
          <a:xfrm>
            <a:off x="861791" y="1607029"/>
            <a:ext cx="3382832" cy="2978687"/>
          </a:xfrm>
        </p:spPr>
        <p:txBody>
          <a:bodyPr vert="horz" lIns="91440" tIns="45720" rIns="91440" bIns="45720" rtlCol="0" anchor="b">
            <a:normAutofit/>
          </a:bodyPr>
          <a:lstStyle/>
          <a:p>
            <a:pPr algn="l"/>
            <a:r>
              <a:rPr lang="en-US" sz="4200">
                <a:ln>
                  <a:solidFill>
                    <a:prstClr val="black">
                      <a:lumMod val="75000"/>
                      <a:lumOff val="25000"/>
                      <a:alpha val="10000"/>
                    </a:prstClr>
                  </a:solidFill>
                </a:ln>
                <a:effectLst>
                  <a:outerShdw blurRad="9525" dist="25400" dir="14640000" algn="tl" rotWithShape="0">
                    <a:prstClr val="black">
                      <a:alpha val="30000"/>
                    </a:prstClr>
                  </a:outerShdw>
                </a:effectLst>
              </a:rPr>
              <a:t>ROC CURVE READINGS</a:t>
            </a:r>
            <a:endParaRPr lang="en-US" sz="4200"/>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generated with high confidence">
            <a:extLst>
              <a:ext uri="{FF2B5EF4-FFF2-40B4-BE49-F238E27FC236}">
                <a16:creationId xmlns:a16="http://schemas.microsoft.com/office/drawing/2014/main" id="{81EBC9D4-1084-44E4-9458-FDEBD190681A}"/>
              </a:ext>
            </a:extLst>
          </p:cNvPr>
          <p:cNvPicPr>
            <a:picLocks noGrp="1" noChangeAspect="1"/>
          </p:cNvPicPr>
          <p:nvPr>
            <p:ph idx="1"/>
          </p:nvPr>
        </p:nvPicPr>
        <p:blipFill>
          <a:blip r:embed="rId3"/>
          <a:stretch>
            <a:fillRect/>
          </a:stretch>
        </p:blipFill>
        <p:spPr>
          <a:xfrm>
            <a:off x="5324315" y="825979"/>
            <a:ext cx="6197668" cy="5206041"/>
          </a:xfrm>
          <a:prstGeom prst="rect">
            <a:avLst/>
          </a:prstGeom>
        </p:spPr>
      </p:pic>
    </p:spTree>
    <p:extLst>
      <p:ext uri="{BB962C8B-B14F-4D97-AF65-F5344CB8AC3E}">
        <p14:creationId xmlns:p14="http://schemas.microsoft.com/office/powerpoint/2010/main" val="85787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E3DB-37B9-45A1-8CA8-11E18BB46603}"/>
              </a:ext>
            </a:extLst>
          </p:cNvPr>
          <p:cNvSpPr>
            <a:spLocks noGrp="1"/>
          </p:cNvSpPr>
          <p:nvPr>
            <p:ph type="title"/>
          </p:nvPr>
        </p:nvSpPr>
        <p:spPr>
          <a:xfrm>
            <a:off x="940629" y="420895"/>
            <a:ext cx="10353762" cy="125730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MODEL COMPARISION</a:t>
            </a:r>
          </a:p>
        </p:txBody>
      </p:sp>
      <p:graphicFrame>
        <p:nvGraphicFramePr>
          <p:cNvPr id="4" name="Table 4">
            <a:extLst>
              <a:ext uri="{FF2B5EF4-FFF2-40B4-BE49-F238E27FC236}">
                <a16:creationId xmlns:a16="http://schemas.microsoft.com/office/drawing/2014/main" id="{0489A118-C269-4920-BF1D-E4202D67AE2D}"/>
              </a:ext>
            </a:extLst>
          </p:cNvPr>
          <p:cNvGraphicFramePr>
            <a:graphicFrameLocks noGrp="1"/>
          </p:cNvGraphicFramePr>
          <p:nvPr>
            <p:ph idx="1"/>
            <p:extLst>
              <p:ext uri="{D42A27DB-BD31-4B8C-83A1-F6EECF244321}">
                <p14:modId xmlns:p14="http://schemas.microsoft.com/office/powerpoint/2010/main" val="2946750346"/>
              </p:ext>
            </p:extLst>
          </p:nvPr>
        </p:nvGraphicFramePr>
        <p:xfrm>
          <a:off x="540151" y="2112379"/>
          <a:ext cx="11216924" cy="2910495"/>
        </p:xfrm>
        <a:graphic>
          <a:graphicData uri="http://schemas.openxmlformats.org/drawingml/2006/table">
            <a:tbl>
              <a:tblPr firstRow="1" bandRow="1">
                <a:tableStyleId>{5C22544A-7EE6-4342-B048-85BDC9FD1C3A}</a:tableStyleId>
              </a:tblPr>
              <a:tblGrid>
                <a:gridCol w="1003504">
                  <a:extLst>
                    <a:ext uri="{9D8B030D-6E8A-4147-A177-3AD203B41FA5}">
                      <a16:colId xmlns:a16="http://schemas.microsoft.com/office/drawing/2014/main" val="2317598009"/>
                    </a:ext>
                  </a:extLst>
                </a:gridCol>
                <a:gridCol w="2201330">
                  <a:extLst>
                    <a:ext uri="{9D8B030D-6E8A-4147-A177-3AD203B41FA5}">
                      <a16:colId xmlns:a16="http://schemas.microsoft.com/office/drawing/2014/main" val="3935651573"/>
                    </a:ext>
                  </a:extLst>
                </a:gridCol>
                <a:gridCol w="1602418">
                  <a:extLst>
                    <a:ext uri="{9D8B030D-6E8A-4147-A177-3AD203B41FA5}">
                      <a16:colId xmlns:a16="http://schemas.microsoft.com/office/drawing/2014/main" val="598295339"/>
                    </a:ext>
                  </a:extLst>
                </a:gridCol>
                <a:gridCol w="1602418">
                  <a:extLst>
                    <a:ext uri="{9D8B030D-6E8A-4147-A177-3AD203B41FA5}">
                      <a16:colId xmlns:a16="http://schemas.microsoft.com/office/drawing/2014/main" val="2889192572"/>
                    </a:ext>
                  </a:extLst>
                </a:gridCol>
                <a:gridCol w="1602418">
                  <a:extLst>
                    <a:ext uri="{9D8B030D-6E8A-4147-A177-3AD203B41FA5}">
                      <a16:colId xmlns:a16="http://schemas.microsoft.com/office/drawing/2014/main" val="3122791433"/>
                    </a:ext>
                  </a:extLst>
                </a:gridCol>
                <a:gridCol w="1602418">
                  <a:extLst>
                    <a:ext uri="{9D8B030D-6E8A-4147-A177-3AD203B41FA5}">
                      <a16:colId xmlns:a16="http://schemas.microsoft.com/office/drawing/2014/main" val="1780085776"/>
                    </a:ext>
                  </a:extLst>
                </a:gridCol>
                <a:gridCol w="1602418">
                  <a:extLst>
                    <a:ext uri="{9D8B030D-6E8A-4147-A177-3AD203B41FA5}">
                      <a16:colId xmlns:a16="http://schemas.microsoft.com/office/drawing/2014/main" val="2690469495"/>
                    </a:ext>
                  </a:extLst>
                </a:gridCol>
              </a:tblGrid>
              <a:tr h="1043067">
                <a:tc>
                  <a:txBody>
                    <a:bodyPr/>
                    <a:lstStyle/>
                    <a:p>
                      <a:pPr lvl="0" algn="ctr">
                        <a:buNone/>
                      </a:pPr>
                      <a:r>
                        <a:rPr lang="en-US" sz="2400"/>
                        <a:t>Sr. No.</a:t>
                      </a:r>
                    </a:p>
                  </a:txBody>
                  <a:tcPr/>
                </a:tc>
                <a:tc>
                  <a:txBody>
                    <a:bodyPr/>
                    <a:lstStyle/>
                    <a:p>
                      <a:pPr algn="ctr"/>
                      <a:r>
                        <a:rPr lang="en-US" sz="2400"/>
                        <a:t>Model Name</a:t>
                      </a:r>
                    </a:p>
                  </a:txBody>
                  <a:tcPr/>
                </a:tc>
                <a:tc>
                  <a:txBody>
                    <a:bodyPr/>
                    <a:lstStyle/>
                    <a:p>
                      <a:pPr algn="ctr"/>
                      <a:r>
                        <a:rPr lang="en-US" sz="2400"/>
                        <a:t>Accuracy</a:t>
                      </a:r>
                    </a:p>
                    <a:p>
                      <a:pPr lvl="0" algn="ctr">
                        <a:buNone/>
                      </a:pPr>
                      <a:r>
                        <a:rPr lang="en-US" sz="2400"/>
                        <a:t>(approx.)</a:t>
                      </a:r>
                    </a:p>
                  </a:txBody>
                  <a:tcPr/>
                </a:tc>
                <a:tc>
                  <a:txBody>
                    <a:bodyPr/>
                    <a:lstStyle/>
                    <a:p>
                      <a:pPr algn="ctr"/>
                      <a:r>
                        <a:rPr lang="en-US" sz="2400"/>
                        <a:t>Precision</a:t>
                      </a:r>
                    </a:p>
                    <a:p>
                      <a:pPr lvl="0" algn="ctr">
                        <a:buNone/>
                      </a:pPr>
                      <a:r>
                        <a:rPr lang="en-US" sz="2400" b="1" i="0" u="none" strike="noStrike" noProof="0">
                          <a:latin typeface="Speak Pro"/>
                        </a:rPr>
                        <a:t>(approx.)</a:t>
                      </a:r>
                      <a:endParaRPr lang="en-US"/>
                    </a:p>
                  </a:txBody>
                  <a:tcPr/>
                </a:tc>
                <a:tc>
                  <a:txBody>
                    <a:bodyPr/>
                    <a:lstStyle/>
                    <a:p>
                      <a:pPr algn="ctr"/>
                      <a:r>
                        <a:rPr lang="en-US" sz="2400"/>
                        <a:t>Recall</a:t>
                      </a:r>
                    </a:p>
                    <a:p>
                      <a:pPr lvl="0" algn="ctr">
                        <a:buNone/>
                      </a:pPr>
                      <a:r>
                        <a:rPr lang="en-US" sz="2400" b="1" i="0" u="none" strike="noStrike" noProof="0">
                          <a:latin typeface="Speak Pro"/>
                        </a:rPr>
                        <a:t>(approx.)</a:t>
                      </a:r>
                      <a:endParaRPr lang="en-US"/>
                    </a:p>
                  </a:txBody>
                  <a:tcPr/>
                </a:tc>
                <a:tc>
                  <a:txBody>
                    <a:bodyPr/>
                    <a:lstStyle/>
                    <a:p>
                      <a:pPr lvl="0" algn="ctr">
                        <a:buNone/>
                      </a:pPr>
                      <a:r>
                        <a:rPr lang="en-US" sz="2400"/>
                        <a:t>Area under ROC curve</a:t>
                      </a:r>
                    </a:p>
                  </a:txBody>
                  <a:tcPr/>
                </a:tc>
                <a:tc>
                  <a:txBody>
                    <a:bodyPr/>
                    <a:lstStyle/>
                    <a:p>
                      <a:pPr algn="ctr"/>
                      <a:r>
                        <a:rPr lang="en-US" sz="2400"/>
                        <a:t>Area under PR curve</a:t>
                      </a:r>
                    </a:p>
                  </a:txBody>
                  <a:tcPr/>
                </a:tc>
                <a:extLst>
                  <a:ext uri="{0D108BD9-81ED-4DB2-BD59-A6C34878D82A}">
                    <a16:rowId xmlns:a16="http://schemas.microsoft.com/office/drawing/2014/main" val="3504896248"/>
                  </a:ext>
                </a:extLst>
              </a:tr>
              <a:tr h="622476">
                <a:tc>
                  <a:txBody>
                    <a:bodyPr/>
                    <a:lstStyle/>
                    <a:p>
                      <a:pPr lvl="0">
                        <a:buNone/>
                      </a:pPr>
                      <a:r>
                        <a:rPr lang="en-US" b="1"/>
                        <a:t>1.</a:t>
                      </a:r>
                    </a:p>
                  </a:txBody>
                  <a:tcPr/>
                </a:tc>
                <a:tc>
                  <a:txBody>
                    <a:bodyPr/>
                    <a:lstStyle/>
                    <a:p>
                      <a:r>
                        <a:rPr lang="en-US" b="1"/>
                        <a:t>Decision Tree</a:t>
                      </a:r>
                    </a:p>
                  </a:txBody>
                  <a:tcPr/>
                </a:tc>
                <a:tc>
                  <a:txBody>
                    <a:bodyPr/>
                    <a:lstStyle/>
                    <a:p>
                      <a:r>
                        <a:rPr lang="en-US" b="1"/>
                        <a:t>79.1%</a:t>
                      </a:r>
                    </a:p>
                  </a:txBody>
                  <a:tcPr/>
                </a:tc>
                <a:tc>
                  <a:txBody>
                    <a:bodyPr/>
                    <a:lstStyle/>
                    <a:p>
                      <a:r>
                        <a:rPr lang="en-US" b="1"/>
                        <a:t>77.6%</a:t>
                      </a:r>
                    </a:p>
                  </a:txBody>
                  <a:tcPr/>
                </a:tc>
                <a:tc>
                  <a:txBody>
                    <a:bodyPr/>
                    <a:lstStyle/>
                    <a:p>
                      <a:r>
                        <a:rPr lang="en-US" b="1"/>
                        <a:t>93.8%</a:t>
                      </a:r>
                    </a:p>
                  </a:txBody>
                  <a:tcPr/>
                </a:tc>
                <a:tc>
                  <a:txBody>
                    <a:bodyPr/>
                    <a:lstStyle/>
                    <a:p>
                      <a:pPr lvl="0">
                        <a:buNone/>
                      </a:pPr>
                      <a:r>
                        <a:rPr lang="en-US" b="1"/>
                        <a:t>72.2%</a:t>
                      </a:r>
                    </a:p>
                  </a:txBody>
                  <a:tcPr/>
                </a:tc>
                <a:tc>
                  <a:txBody>
                    <a:bodyPr/>
                    <a:lstStyle/>
                    <a:p>
                      <a:r>
                        <a:rPr lang="en-US" b="1"/>
                        <a:t>69.6%</a:t>
                      </a:r>
                    </a:p>
                  </a:txBody>
                  <a:tcPr/>
                </a:tc>
                <a:extLst>
                  <a:ext uri="{0D108BD9-81ED-4DB2-BD59-A6C34878D82A}">
                    <a16:rowId xmlns:a16="http://schemas.microsoft.com/office/drawing/2014/main" val="1378591503"/>
                  </a:ext>
                </a:extLst>
              </a:tr>
              <a:tr h="622476">
                <a:tc>
                  <a:txBody>
                    <a:bodyPr/>
                    <a:lstStyle/>
                    <a:p>
                      <a:pPr lvl="0">
                        <a:buNone/>
                      </a:pPr>
                      <a:r>
                        <a:rPr lang="en-US" b="1"/>
                        <a:t>2. </a:t>
                      </a:r>
                    </a:p>
                  </a:txBody>
                  <a:tcPr/>
                </a:tc>
                <a:tc>
                  <a:txBody>
                    <a:bodyPr/>
                    <a:lstStyle/>
                    <a:p>
                      <a:r>
                        <a:rPr lang="en-US" b="1"/>
                        <a:t>Random Forest</a:t>
                      </a:r>
                    </a:p>
                  </a:txBody>
                  <a:tcPr/>
                </a:tc>
                <a:tc>
                  <a:txBody>
                    <a:bodyPr/>
                    <a:lstStyle/>
                    <a:p>
                      <a:r>
                        <a:rPr lang="en-US" b="1"/>
                        <a:t>76.5%</a:t>
                      </a:r>
                    </a:p>
                  </a:txBody>
                  <a:tcPr/>
                </a:tc>
                <a:tc>
                  <a:txBody>
                    <a:bodyPr/>
                    <a:lstStyle/>
                    <a:p>
                      <a:r>
                        <a:rPr lang="en-US" b="1"/>
                        <a:t>72.9%</a:t>
                      </a:r>
                    </a:p>
                  </a:txBody>
                  <a:tcPr/>
                </a:tc>
                <a:tc>
                  <a:txBody>
                    <a:bodyPr/>
                    <a:lstStyle/>
                    <a:p>
                      <a:r>
                        <a:rPr lang="en-US" b="1"/>
                        <a:t>99.7%</a:t>
                      </a:r>
                    </a:p>
                  </a:txBody>
                  <a:tcPr/>
                </a:tc>
                <a:tc>
                  <a:txBody>
                    <a:bodyPr/>
                    <a:lstStyle/>
                    <a:p>
                      <a:pPr lvl="0">
                        <a:buNone/>
                      </a:pPr>
                      <a:r>
                        <a:rPr lang="en-US" b="1"/>
                        <a:t>81.6%</a:t>
                      </a:r>
                    </a:p>
                  </a:txBody>
                  <a:tcPr/>
                </a:tc>
                <a:tc>
                  <a:txBody>
                    <a:bodyPr/>
                    <a:lstStyle/>
                    <a:p>
                      <a:r>
                        <a:rPr lang="en-US" b="1"/>
                        <a:t>78.1%</a:t>
                      </a:r>
                    </a:p>
                  </a:txBody>
                  <a:tcPr/>
                </a:tc>
                <a:extLst>
                  <a:ext uri="{0D108BD9-81ED-4DB2-BD59-A6C34878D82A}">
                    <a16:rowId xmlns:a16="http://schemas.microsoft.com/office/drawing/2014/main" val="859777938"/>
                  </a:ext>
                </a:extLst>
              </a:tr>
              <a:tr h="622476">
                <a:tc>
                  <a:txBody>
                    <a:bodyPr/>
                    <a:lstStyle/>
                    <a:p>
                      <a:pPr lvl="0">
                        <a:buNone/>
                      </a:pPr>
                      <a:r>
                        <a:rPr lang="en-US" b="1" i="0">
                          <a:solidFill>
                            <a:schemeClr val="bg2"/>
                          </a:solidFill>
                        </a:rPr>
                        <a:t>3.</a:t>
                      </a:r>
                    </a:p>
                  </a:txBody>
                  <a:tcPr/>
                </a:tc>
                <a:tc>
                  <a:txBody>
                    <a:bodyPr/>
                    <a:lstStyle/>
                    <a:p>
                      <a:r>
                        <a:rPr lang="en-US" b="1" i="0">
                          <a:solidFill>
                            <a:schemeClr val="bg2"/>
                          </a:solidFill>
                        </a:rPr>
                        <a:t>GBT Classifier</a:t>
                      </a:r>
                    </a:p>
                  </a:txBody>
                  <a:tcPr/>
                </a:tc>
                <a:tc>
                  <a:txBody>
                    <a:bodyPr/>
                    <a:lstStyle/>
                    <a:p>
                      <a:r>
                        <a:rPr lang="en-US" b="1" i="0">
                          <a:solidFill>
                            <a:schemeClr val="bg2"/>
                          </a:solidFill>
                        </a:rPr>
                        <a:t>80.3%</a:t>
                      </a:r>
                    </a:p>
                  </a:txBody>
                  <a:tcPr/>
                </a:tc>
                <a:tc>
                  <a:txBody>
                    <a:bodyPr/>
                    <a:lstStyle/>
                    <a:p>
                      <a:r>
                        <a:rPr lang="en-US" b="1" i="0">
                          <a:solidFill>
                            <a:schemeClr val="bg2"/>
                          </a:solidFill>
                        </a:rPr>
                        <a:t>79.8%</a:t>
                      </a:r>
                    </a:p>
                  </a:txBody>
                  <a:tcPr/>
                </a:tc>
                <a:tc>
                  <a:txBody>
                    <a:bodyPr/>
                    <a:lstStyle/>
                    <a:p>
                      <a:r>
                        <a:rPr lang="en-US" b="1" i="0">
                          <a:solidFill>
                            <a:schemeClr val="bg2"/>
                          </a:solidFill>
                        </a:rPr>
                        <a:t>92.1%</a:t>
                      </a:r>
                    </a:p>
                  </a:txBody>
                  <a:tcPr/>
                </a:tc>
                <a:tc>
                  <a:txBody>
                    <a:bodyPr/>
                    <a:lstStyle/>
                    <a:p>
                      <a:pPr lvl="0">
                        <a:buNone/>
                      </a:pPr>
                      <a:r>
                        <a:rPr lang="en-US" b="1" i="0">
                          <a:solidFill>
                            <a:schemeClr val="bg2"/>
                          </a:solidFill>
                        </a:rPr>
                        <a:t>88.3%</a:t>
                      </a:r>
                    </a:p>
                  </a:txBody>
                  <a:tcPr/>
                </a:tc>
                <a:tc>
                  <a:txBody>
                    <a:bodyPr/>
                    <a:lstStyle/>
                    <a:p>
                      <a:r>
                        <a:rPr lang="en-US" b="1" i="0">
                          <a:solidFill>
                            <a:schemeClr val="bg2"/>
                          </a:solidFill>
                        </a:rPr>
                        <a:t>84.2%</a:t>
                      </a:r>
                    </a:p>
                  </a:txBody>
                  <a:tcPr/>
                </a:tc>
                <a:extLst>
                  <a:ext uri="{0D108BD9-81ED-4DB2-BD59-A6C34878D82A}">
                    <a16:rowId xmlns:a16="http://schemas.microsoft.com/office/drawing/2014/main" val="3982250478"/>
                  </a:ext>
                </a:extLst>
              </a:tr>
            </a:tbl>
          </a:graphicData>
        </a:graphic>
      </p:graphicFrame>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62C8EFAF-FA3B-491E-97B9-BC99DAAD953B}"/>
                  </a:ext>
                </a:extLst>
              </p14:cNvPr>
              <p14:cNvContentPartPr/>
              <p14:nvPr/>
            </p14:nvContentPartPr>
            <p14:xfrm>
              <a:off x="6115291" y="5676418"/>
              <a:ext cx="19049" cy="19049"/>
            </p14:xfrm>
          </p:contentPart>
        </mc:Choice>
        <mc:Fallback xmlns="">
          <p:pic>
            <p:nvPicPr>
              <p:cNvPr id="8" name="Ink 7">
                <a:extLst>
                  <a:ext uri="{FF2B5EF4-FFF2-40B4-BE49-F238E27FC236}">
                    <a16:creationId xmlns:a16="http://schemas.microsoft.com/office/drawing/2014/main" id="{62C8EFAF-FA3B-491E-97B9-BC99DAAD953B}"/>
                  </a:ext>
                </a:extLst>
              </p:cNvPr>
              <p:cNvPicPr/>
              <p:nvPr/>
            </p:nvPicPr>
            <p:blipFill>
              <a:blip r:embed="rId3"/>
              <a:stretch>
                <a:fillRect/>
              </a:stretch>
            </p:blipFill>
            <p:spPr>
              <a:xfrm>
                <a:off x="3257941" y="-38282"/>
                <a:ext cx="5714700" cy="11429400"/>
              </a:xfrm>
              <a:prstGeom prst="rect">
                <a:avLst/>
              </a:prstGeom>
            </p:spPr>
          </p:pic>
        </mc:Fallback>
      </mc:AlternateContent>
    </p:spTree>
    <p:extLst>
      <p:ext uri="{BB962C8B-B14F-4D97-AF65-F5344CB8AC3E}">
        <p14:creationId xmlns:p14="http://schemas.microsoft.com/office/powerpoint/2010/main" val="4203005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5189-DF3E-44C3-89BA-907985B28804}"/>
              </a:ext>
            </a:extLst>
          </p:cNvPr>
          <p:cNvSpPr>
            <a:spLocks noGrp="1"/>
          </p:cNvSpPr>
          <p:nvPr>
            <p:ph type="title"/>
          </p:nvPr>
        </p:nvSpPr>
        <p:spPr>
          <a:xfrm>
            <a:off x="-2685748" y="0"/>
            <a:ext cx="10353762" cy="1257300"/>
          </a:xfrm>
        </p:spPr>
        <p:txBody>
          <a:bodyPr/>
          <a:lstStyle/>
          <a:p>
            <a:r>
              <a:rPr lang="en-US" b="1">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INTRODUCTION</a:t>
            </a:r>
            <a:endParaRPr lang="en-US"/>
          </a:p>
        </p:txBody>
      </p:sp>
      <p:sp>
        <p:nvSpPr>
          <p:cNvPr id="3" name="Content Placeholder 2">
            <a:extLst>
              <a:ext uri="{FF2B5EF4-FFF2-40B4-BE49-F238E27FC236}">
                <a16:creationId xmlns:a16="http://schemas.microsoft.com/office/drawing/2014/main" id="{58762232-5272-4B4C-AD44-BA23A580C162}"/>
              </a:ext>
            </a:extLst>
          </p:cNvPr>
          <p:cNvSpPr>
            <a:spLocks noGrp="1"/>
          </p:cNvSpPr>
          <p:nvPr>
            <p:ph idx="1"/>
          </p:nvPr>
        </p:nvSpPr>
        <p:spPr>
          <a:xfrm>
            <a:off x="565452" y="1095224"/>
            <a:ext cx="11687262" cy="5079999"/>
          </a:xfrm>
        </p:spPr>
        <p:txBody>
          <a:bodyPr>
            <a:normAutofit fontScale="92500" lnSpcReduction="10000"/>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latin typeface="Speak Pro"/>
                <a:ea typeface="+mn-lt"/>
                <a:cs typeface="+mn-lt"/>
              </a:rPr>
              <a:t>As per the New York times “ The cancellation rate for bookings in the online booking industry is quite high. Once the reservation has been cancelled, there is almost nothing to be done. “</a:t>
            </a:r>
            <a:endParaRPr lang="en-US">
              <a:ln>
                <a:solidFill>
                  <a:prstClr val="black">
                    <a:lumMod val="75000"/>
                    <a:lumOff val="25000"/>
                    <a:alpha val="10000"/>
                  </a:prstClr>
                </a:solidFill>
              </a:ln>
              <a:effectLst>
                <a:outerShdw blurRad="9525" dist="25400" dir="14640000" algn="tl" rotWithShape="0">
                  <a:prstClr val="black">
                    <a:alpha val="30000"/>
                  </a:prstClr>
                </a:outerShdw>
              </a:effectLst>
              <a:latin typeface="Speak Pro"/>
              <a:cs typeface="Arial"/>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latin typeface="Speak Pro"/>
                <a:ea typeface="+mn-lt"/>
                <a:cs typeface="+mn-lt"/>
              </a:rPr>
              <a:t>This creates discomfort for many institutions and creates a desire to take precautions. </a:t>
            </a:r>
            <a:endParaRPr lang="en-US">
              <a:ln>
                <a:solidFill>
                  <a:prstClr val="black">
                    <a:lumMod val="75000"/>
                    <a:lumOff val="25000"/>
                    <a:alpha val="10000"/>
                  </a:prstClr>
                </a:solidFill>
              </a:ln>
              <a:effectLst>
                <a:outerShdw blurRad="9525" dist="25400" dir="14640000" algn="tl" rotWithShape="0">
                  <a:prstClr val="black">
                    <a:alpha val="30000"/>
                  </a:prstClr>
                </a:outerShdw>
              </a:effectLst>
              <a:latin typeface="Speak Pro"/>
              <a:cs typeface="Arial"/>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latin typeface="Speak Pro"/>
                <a:ea typeface="+mn-lt"/>
                <a:cs typeface="+mn-lt"/>
              </a:rPr>
              <a:t>Therefore, predicting reservations that can be cancelled and preventing these cancellations will create a surplus value for the institutions</a:t>
            </a:r>
            <a:endParaRPr lang="en-US">
              <a:ln>
                <a:solidFill>
                  <a:prstClr val="black">
                    <a:lumMod val="75000"/>
                    <a:lumOff val="25000"/>
                    <a:alpha val="10000"/>
                  </a:prstClr>
                </a:solidFill>
              </a:ln>
              <a:effectLst>
                <a:outerShdw blurRad="9525" dist="25400" dir="14640000" algn="tl" rotWithShape="0">
                  <a:prstClr val="black">
                    <a:alpha val="30000"/>
                  </a:prstClr>
                </a:outerShdw>
              </a:effectLst>
              <a:latin typeface="Speak Pro"/>
            </a:endParaRPr>
          </a:p>
          <a:p>
            <a:pPr marL="37465" indent="0">
              <a:buNone/>
            </a:pPr>
            <a:r>
              <a:rPr lang="en-US" b="1">
                <a:ln>
                  <a:solidFill>
                    <a:prstClr val="black">
                      <a:lumMod val="75000"/>
                      <a:lumOff val="25000"/>
                      <a:alpha val="10000"/>
                    </a:prstClr>
                  </a:solidFill>
                </a:ln>
                <a:solidFill>
                  <a:schemeClr val="tx1">
                    <a:lumMod val="85000"/>
                  </a:schemeClr>
                </a:solidFill>
                <a:effectLst>
                  <a:outerShdw blurRad="9525" dist="25400" dir="14640000" algn="tl" rotWithShape="0">
                    <a:prstClr val="black">
                      <a:alpha val="30000"/>
                    </a:prstClr>
                  </a:outerShdw>
                </a:effectLst>
                <a:latin typeface="Georgia Pro Cond Light"/>
              </a:rPr>
              <a:t>RESEARCH PROBLEM STATEMENT</a:t>
            </a:r>
            <a:endParaRPr lang="en-US">
              <a:ln>
                <a:solidFill>
                  <a:prstClr val="black">
                    <a:lumMod val="75000"/>
                    <a:lumOff val="25000"/>
                    <a:alpha val="10000"/>
                  </a:prstClr>
                </a:solidFill>
              </a:ln>
              <a:solidFill>
                <a:schemeClr val="tx1">
                  <a:lumMod val="85000"/>
                </a:schemeClr>
              </a:solidFill>
              <a:effectLst>
                <a:outerShdw blurRad="9525" dist="25400" dir="14640000" algn="tl" rotWithShape="0">
                  <a:prstClr val="black">
                    <a:alpha val="30000"/>
                  </a:prstClr>
                </a:outerShdw>
              </a:effectLst>
              <a:latin typeface="Georgia Pro Cond Light"/>
              <a:cs typeface="Arial"/>
            </a:endParaRPr>
          </a:p>
          <a:p>
            <a:pPr indent="-305435"/>
            <a:r>
              <a:rPr lang="en-US">
                <a:ln>
                  <a:solidFill>
                    <a:prstClr val="black">
                      <a:lumMod val="75000"/>
                      <a:lumOff val="25000"/>
                      <a:alpha val="10000"/>
                    </a:prstClr>
                  </a:solidFill>
                </a:ln>
                <a:solidFill>
                  <a:schemeClr val="tx1">
                    <a:lumMod val="85000"/>
                  </a:schemeClr>
                </a:solidFill>
                <a:effectLst>
                  <a:outerShdw blurRad="9525" dist="25400" dir="14640000" algn="tl" rotWithShape="0">
                    <a:prstClr val="black">
                      <a:alpha val="30000"/>
                    </a:prstClr>
                  </a:outerShdw>
                </a:effectLst>
                <a:latin typeface="Speak Pro"/>
                <a:cs typeface="Arial"/>
              </a:rPr>
              <a:t>The main goal is to help the hotels </a:t>
            </a:r>
            <a:r>
              <a:rPr lang="en-US" b="1">
                <a:ln>
                  <a:solidFill>
                    <a:prstClr val="black">
                      <a:lumMod val="75000"/>
                      <a:lumOff val="25000"/>
                      <a:alpha val="10000"/>
                    </a:prstClr>
                  </a:solidFill>
                </a:ln>
                <a:effectLst>
                  <a:outerShdw blurRad="9525" dist="25400" dir="14640000" algn="tl" rotWithShape="0">
                    <a:prstClr val="black">
                      <a:alpha val="30000"/>
                    </a:prstClr>
                  </a:outerShdw>
                </a:effectLst>
                <a:latin typeface="Speak Pro"/>
                <a:cs typeface="Arial"/>
              </a:rPr>
              <a:t>predict if the given booking is going to be cancelled or not.</a:t>
            </a:r>
            <a:endParaRPr lang="en-US">
              <a:ln>
                <a:solidFill>
                  <a:prstClr val="black">
                    <a:lumMod val="75000"/>
                    <a:lumOff val="25000"/>
                    <a:alpha val="10000"/>
                  </a:prstClr>
                </a:solidFill>
              </a:ln>
              <a:solidFill>
                <a:schemeClr val="tx1">
                  <a:lumMod val="85000"/>
                </a:schemeClr>
              </a:solidFill>
              <a:effectLst>
                <a:outerShdw blurRad="9525" dist="25400" dir="14640000" algn="tl" rotWithShape="0">
                  <a:prstClr val="black">
                    <a:alpha val="30000"/>
                  </a:prstClr>
                </a:outerShdw>
              </a:effectLst>
              <a:latin typeface="Speak Pro"/>
              <a:ea typeface="+mn-lt"/>
              <a:cs typeface="Arial"/>
            </a:endParaRPr>
          </a:p>
          <a:p>
            <a:pPr indent="-305435"/>
            <a:r>
              <a:rPr lang="en-US">
                <a:ln>
                  <a:solidFill>
                    <a:prstClr val="black">
                      <a:lumMod val="75000"/>
                      <a:lumOff val="25000"/>
                      <a:alpha val="10000"/>
                    </a:prstClr>
                  </a:solidFill>
                </a:ln>
                <a:solidFill>
                  <a:schemeClr val="tx1">
                    <a:lumMod val="85000"/>
                  </a:schemeClr>
                </a:solidFill>
                <a:effectLst>
                  <a:outerShdw blurRad="9525" dist="25400" dir="14640000" algn="tl" rotWithShape="0">
                    <a:prstClr val="black">
                      <a:alpha val="30000"/>
                    </a:prstClr>
                  </a:outerShdw>
                </a:effectLst>
                <a:latin typeface="Speak Pro"/>
                <a:ea typeface="+mn-lt"/>
                <a:cs typeface="Arial"/>
              </a:rPr>
              <a:t>It can also help in producing better net demand forecasts, improve overbooking/cancellation policies, and have more assertiv</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e pricing and inventory allocation strategies.</a:t>
            </a:r>
            <a:endParaRPr lang="en-US">
              <a:ln>
                <a:solidFill>
                  <a:prstClr val="black">
                    <a:lumMod val="75000"/>
                    <a:lumOff val="25000"/>
                    <a:alpha val="10000"/>
                  </a:prstClr>
                </a:solidFill>
              </a:ln>
              <a:solidFill>
                <a:schemeClr val="tx1">
                  <a:lumMod val="85000"/>
                </a:schemeClr>
              </a:solidFill>
              <a:effectLst>
                <a:outerShdw blurRad="9525" dist="25400" dir="14640000" algn="tl" rotWithShape="0">
                  <a:prstClr val="black">
                    <a:alpha val="30000"/>
                  </a:prstClr>
                </a:outerShdw>
              </a:effectLst>
              <a:latin typeface="Speak Pro" panose="02040603050505030304"/>
              <a:cs typeface="Arial"/>
            </a:endParaRPr>
          </a:p>
          <a:p>
            <a:pPr indent="-305435"/>
            <a:r>
              <a:rPr lang="en-US">
                <a:ln>
                  <a:solidFill>
                    <a:prstClr val="black">
                      <a:lumMod val="75000"/>
                      <a:lumOff val="25000"/>
                      <a:alpha val="10000"/>
                    </a:prstClr>
                  </a:solidFill>
                </a:ln>
                <a:solidFill>
                  <a:schemeClr val="tx1">
                    <a:lumMod val="85000"/>
                  </a:schemeClr>
                </a:solidFill>
                <a:effectLst>
                  <a:outerShdw blurRad="9525" dist="25400" dir="14640000" algn="tl" rotWithShape="0">
                    <a:prstClr val="black">
                      <a:alpha val="30000"/>
                    </a:prstClr>
                  </a:outerShdw>
                </a:effectLst>
                <a:latin typeface="Speak Pro" panose="02040603050505030304"/>
                <a:cs typeface="Arial"/>
              </a:rPr>
              <a:t>Results allow hotels to act on bookings with high cancellation probability by understanding the trends and contain the associated revenue losses.</a:t>
            </a:r>
            <a:endParaRPr lang="en-US">
              <a:ln>
                <a:solidFill>
                  <a:prstClr val="black">
                    <a:lumMod val="75000"/>
                    <a:lumOff val="25000"/>
                    <a:alpha val="10000"/>
                  </a:prstClr>
                </a:solidFill>
              </a:ln>
              <a:solidFill>
                <a:schemeClr val="tx1">
                  <a:lumMod val="85000"/>
                </a:schemeClr>
              </a:solidFill>
              <a:effectLst>
                <a:outerShdw blurRad="9525" dist="25400" dir="14640000" algn="tl" rotWithShape="0">
                  <a:prstClr val="black">
                    <a:alpha val="30000"/>
                  </a:prstClr>
                </a:outerShdw>
              </a:effectLst>
              <a:latin typeface="Speak Pro"/>
            </a:endParaRPr>
          </a:p>
          <a:p>
            <a:pPr indent="-305435"/>
            <a:r>
              <a:rPr lang="en-US">
                <a:ln>
                  <a:solidFill>
                    <a:prstClr val="black">
                      <a:lumMod val="75000"/>
                      <a:lumOff val="25000"/>
                      <a:alpha val="10000"/>
                    </a:prstClr>
                  </a:solidFill>
                </a:ln>
                <a:solidFill>
                  <a:schemeClr val="tx1">
                    <a:lumMod val="85000"/>
                  </a:schemeClr>
                </a:solidFill>
                <a:effectLst>
                  <a:outerShdw blurRad="9525" dist="25400" dir="14640000" algn="tl" rotWithShape="0">
                    <a:prstClr val="black">
                      <a:alpha val="30000"/>
                    </a:prstClr>
                  </a:outerShdw>
                </a:effectLst>
                <a:latin typeface="Speak Pro"/>
                <a:cs typeface="Arial"/>
              </a:rPr>
              <a:t>This will also allow the hotels to identify their loyal customers who never cancel their booking and can provide loyalty benefits. </a:t>
            </a:r>
            <a:endParaRPr lang="en-US">
              <a:ln>
                <a:solidFill>
                  <a:prstClr val="black">
                    <a:lumMod val="75000"/>
                    <a:lumOff val="25000"/>
                    <a:alpha val="10000"/>
                  </a:prstClr>
                </a:solidFill>
              </a:ln>
              <a:solidFill>
                <a:schemeClr val="tx1">
                  <a:lumMod val="85000"/>
                </a:schemeClr>
              </a:solidFill>
              <a:effectLst>
                <a:outerShdw blurRad="9525" dist="25400" dir="14640000" algn="tl" rotWithShape="0">
                  <a:prstClr val="black">
                    <a:alpha val="30000"/>
                  </a:prstClr>
                </a:outerShdw>
              </a:effectLst>
              <a:latin typeface="Speak Pro"/>
              <a:ea typeface="+mn-lt"/>
              <a:cs typeface="+mn-lt"/>
            </a:endParaRPr>
          </a:p>
          <a:p>
            <a:pPr marL="285750" indent="-305435">
              <a:buFont typeface="Arial,Sans-Serif" charset="2"/>
              <a:buChar char="•"/>
            </a:pPr>
            <a:endPar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endParaRPr lang="en-US" b="1">
              <a:ln>
                <a:solidFill>
                  <a:prstClr val="black">
                    <a:lumMod val="75000"/>
                    <a:lumOff val="25000"/>
                    <a:alpha val="10000"/>
                  </a:prstClr>
                </a:solidFill>
              </a:ln>
              <a:solidFill>
                <a:schemeClr val="tx1">
                  <a:lumMod val="85000"/>
                </a:schemeClr>
              </a:solidFill>
              <a:effectLst>
                <a:outerShdw blurRad="9525" dist="25400" dir="14640000" algn="tl" rotWithShape="0">
                  <a:prstClr val="black">
                    <a:alpha val="30000"/>
                  </a:prstClr>
                </a:outerShdw>
              </a:effectLst>
              <a:latin typeface="Georgia Pro Cond Light"/>
              <a:cs typeface="Arial"/>
            </a:endParaRPr>
          </a:p>
          <a:p>
            <a:pPr indent="-305435"/>
            <a:endParaRPr lang="en-US" b="1">
              <a:ln>
                <a:solidFill>
                  <a:prstClr val="black">
                    <a:lumMod val="75000"/>
                    <a:lumOff val="25000"/>
                    <a:alpha val="10000"/>
                  </a:prstClr>
                </a:solidFill>
              </a:ln>
              <a:solidFill>
                <a:srgbClr val="D9D9D9"/>
              </a:solidFill>
              <a:effectLst>
                <a:outerShdw blurRad="9525" dist="25400" dir="14640000" algn="tl" rotWithShape="0">
                  <a:prstClr val="black">
                    <a:alpha val="30000"/>
                  </a:prstClr>
                </a:outerShdw>
              </a:effectLst>
              <a:latin typeface="Georgia Pro Cond Light"/>
              <a:cs typeface="Arial"/>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latin typeface="Arial"/>
              <a:cs typeface="Arial"/>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latin typeface="Speak Pro" panose="02040603050505030304"/>
              <a:cs typeface="Arial"/>
            </a:endParaRPr>
          </a:p>
        </p:txBody>
      </p:sp>
      <p:sp>
        <p:nvSpPr>
          <p:cNvPr id="4" name="TextBox 3">
            <a:extLst>
              <a:ext uri="{FF2B5EF4-FFF2-40B4-BE49-F238E27FC236}">
                <a16:creationId xmlns:a16="http://schemas.microsoft.com/office/drawing/2014/main" id="{6BFAD072-76B8-4CBC-99BF-09C502496B32}"/>
              </a:ext>
            </a:extLst>
          </p:cNvPr>
          <p:cNvSpPr txBox="1"/>
          <p:nvPr/>
        </p:nvSpPr>
        <p:spPr>
          <a:xfrm>
            <a:off x="849086" y="34761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p>
        </p:txBody>
      </p:sp>
    </p:spTree>
    <p:extLst>
      <p:ext uri="{BB962C8B-B14F-4D97-AF65-F5344CB8AC3E}">
        <p14:creationId xmlns:p14="http://schemas.microsoft.com/office/powerpoint/2010/main" val="910055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B748-3DEE-4295-9027-DFD2BB0AF1DB}"/>
              </a:ext>
            </a:extLst>
          </p:cNvPr>
          <p:cNvSpPr>
            <a:spLocks noGrp="1"/>
          </p:cNvSpPr>
          <p:nvPr>
            <p:ph type="title"/>
          </p:nvPr>
        </p:nvSpPr>
        <p:spPr>
          <a:xfrm>
            <a:off x="204712" y="244475"/>
            <a:ext cx="12089428" cy="833967"/>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DEEP LEARNING – FORECASTING USING LSTM </a:t>
            </a:r>
            <a:endParaRPr lang="en-US"/>
          </a:p>
        </p:txBody>
      </p:sp>
      <p:sp>
        <p:nvSpPr>
          <p:cNvPr id="3" name="Content Placeholder 2">
            <a:extLst>
              <a:ext uri="{FF2B5EF4-FFF2-40B4-BE49-F238E27FC236}">
                <a16:creationId xmlns:a16="http://schemas.microsoft.com/office/drawing/2014/main" id="{DA77EA7A-295E-4900-A482-9D417DCFBB1B}"/>
              </a:ext>
            </a:extLst>
          </p:cNvPr>
          <p:cNvSpPr>
            <a:spLocks noGrp="1"/>
          </p:cNvSpPr>
          <p:nvPr>
            <p:ph idx="1"/>
          </p:nvPr>
        </p:nvSpPr>
        <p:spPr>
          <a:xfrm>
            <a:off x="956128" y="975784"/>
            <a:ext cx="10353762" cy="1491380"/>
          </a:xfrm>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Process </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Merged the necessary column to create a DATE column </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Aggregated the number of cancelations per day </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8AC6CF75-FD49-4912-A0C5-AF0D67D6E9D9}"/>
                  </a:ext>
                </a:extLst>
              </p14:cNvPr>
              <p14:cNvContentPartPr/>
              <p14:nvPr/>
            </p14:nvContentPartPr>
            <p14:xfrm>
              <a:off x="6232433" y="-3260360"/>
              <a:ext cx="28575" cy="28575"/>
            </p14:xfrm>
          </p:contentPart>
        </mc:Choice>
        <mc:Fallback xmlns="">
          <p:pic>
            <p:nvPicPr>
              <p:cNvPr id="22" name="Ink 21">
                <a:extLst>
                  <a:ext uri="{FF2B5EF4-FFF2-40B4-BE49-F238E27FC236}">
                    <a16:creationId xmlns:a16="http://schemas.microsoft.com/office/drawing/2014/main" id="{8AC6CF75-FD49-4912-A0C5-AF0D67D6E9D9}"/>
                  </a:ext>
                </a:extLst>
              </p:cNvPr>
              <p:cNvPicPr/>
              <p:nvPr/>
            </p:nvPicPr>
            <p:blipFill>
              <a:blip r:embed="rId3"/>
              <a:stretch>
                <a:fillRect/>
              </a:stretch>
            </p:blipFill>
            <p:spPr>
              <a:xfrm>
                <a:off x="4803683" y="-3339735"/>
                <a:ext cx="2857500" cy="185738"/>
              </a:xfrm>
              <a:prstGeom prst="rect">
                <a:avLst/>
              </a:prstGeom>
            </p:spPr>
          </p:pic>
        </mc:Fallback>
      </mc:AlternateContent>
      <p:pic>
        <p:nvPicPr>
          <p:cNvPr id="4" name="Picture 4" descr="A close up of a device&#10;&#10;Description generated with high confidence">
            <a:extLst>
              <a:ext uri="{FF2B5EF4-FFF2-40B4-BE49-F238E27FC236}">
                <a16:creationId xmlns:a16="http://schemas.microsoft.com/office/drawing/2014/main" id="{E35EE090-6936-4397-8DCA-F92995621E55}"/>
              </a:ext>
            </a:extLst>
          </p:cNvPr>
          <p:cNvPicPr>
            <a:picLocks noChangeAspect="1"/>
          </p:cNvPicPr>
          <p:nvPr/>
        </p:nvPicPr>
        <p:blipFill>
          <a:blip r:embed="rId4"/>
          <a:stretch>
            <a:fillRect/>
          </a:stretch>
        </p:blipFill>
        <p:spPr>
          <a:xfrm>
            <a:off x="479667" y="2567509"/>
            <a:ext cx="11289720" cy="4208534"/>
          </a:xfrm>
          <a:prstGeom prst="rect">
            <a:avLst/>
          </a:prstGeom>
        </p:spPr>
      </p:pic>
    </p:spTree>
    <p:extLst>
      <p:ext uri="{BB962C8B-B14F-4D97-AF65-F5344CB8AC3E}">
        <p14:creationId xmlns:p14="http://schemas.microsoft.com/office/powerpoint/2010/main" val="182075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E8F9D-6AC5-42D3-A906-B652945080ED}"/>
              </a:ext>
            </a:extLst>
          </p:cNvPr>
          <p:cNvSpPr>
            <a:spLocks noGrp="1"/>
          </p:cNvSpPr>
          <p:nvPr>
            <p:ph type="title"/>
          </p:nvPr>
        </p:nvSpPr>
        <p:spPr>
          <a:xfrm>
            <a:off x="141212" y="101600"/>
            <a:ext cx="12195262" cy="685801"/>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DEEP LEARNING – FORECASTING USING LSTM </a:t>
            </a:r>
            <a:endParaRPr lang="en-US"/>
          </a:p>
        </p:txBody>
      </p:sp>
      <p:pic>
        <p:nvPicPr>
          <p:cNvPr id="4" name="Picture 4">
            <a:extLst>
              <a:ext uri="{FF2B5EF4-FFF2-40B4-BE49-F238E27FC236}">
                <a16:creationId xmlns:a16="http://schemas.microsoft.com/office/drawing/2014/main" id="{940B8B88-D81F-4AF3-952C-C968FFBEC0F8}"/>
              </a:ext>
            </a:extLst>
          </p:cNvPr>
          <p:cNvPicPr>
            <a:picLocks noGrp="1" noChangeAspect="1"/>
          </p:cNvPicPr>
          <p:nvPr>
            <p:ph idx="1"/>
          </p:nvPr>
        </p:nvPicPr>
        <p:blipFill>
          <a:blip r:embed="rId2"/>
          <a:stretch>
            <a:fillRect/>
          </a:stretch>
        </p:blipFill>
        <p:spPr>
          <a:xfrm>
            <a:off x="645409" y="1249988"/>
            <a:ext cx="11405271" cy="2786302"/>
          </a:xfrm>
        </p:spPr>
      </p:pic>
      <p:sp>
        <p:nvSpPr>
          <p:cNvPr id="6" name="TextBox 5">
            <a:extLst>
              <a:ext uri="{FF2B5EF4-FFF2-40B4-BE49-F238E27FC236}">
                <a16:creationId xmlns:a16="http://schemas.microsoft.com/office/drawing/2014/main" id="{D899A7B4-3095-4E3E-8C9C-9FBB96CA7F32}"/>
              </a:ext>
            </a:extLst>
          </p:cNvPr>
          <p:cNvSpPr txBox="1"/>
          <p:nvPr/>
        </p:nvSpPr>
        <p:spPr>
          <a:xfrm>
            <a:off x="139892" y="786438"/>
            <a:ext cx="8532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Wingdings"/>
              <a:buChar char="v"/>
            </a:pPr>
            <a:r>
              <a:rPr lang="en-US"/>
              <a:t>Run the LSTM model after splitting the dataset into Testing and Training </a:t>
            </a:r>
          </a:p>
        </p:txBody>
      </p:sp>
      <p:sp>
        <p:nvSpPr>
          <p:cNvPr id="9" name="TextBox 8">
            <a:extLst>
              <a:ext uri="{FF2B5EF4-FFF2-40B4-BE49-F238E27FC236}">
                <a16:creationId xmlns:a16="http://schemas.microsoft.com/office/drawing/2014/main" id="{6E84350C-4E73-48FC-8349-423DC4F16B6D}"/>
              </a:ext>
            </a:extLst>
          </p:cNvPr>
          <p:cNvSpPr txBox="1"/>
          <p:nvPr/>
        </p:nvSpPr>
        <p:spPr>
          <a:xfrm>
            <a:off x="139892" y="4250074"/>
            <a:ext cx="8532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Wingdings"/>
              <a:buChar char="v"/>
            </a:pPr>
            <a:r>
              <a:rPr lang="en-US"/>
              <a:t>Run the LSTM model on the Validation Data set </a:t>
            </a:r>
          </a:p>
        </p:txBody>
      </p:sp>
      <p:pic>
        <p:nvPicPr>
          <p:cNvPr id="10" name="Picture 10" descr="A close up of a map&#10;&#10;Description generated with high confidence">
            <a:extLst>
              <a:ext uri="{FF2B5EF4-FFF2-40B4-BE49-F238E27FC236}">
                <a16:creationId xmlns:a16="http://schemas.microsoft.com/office/drawing/2014/main" id="{B114AB4C-D6C4-4D92-A1C0-282C81430C51}"/>
              </a:ext>
            </a:extLst>
          </p:cNvPr>
          <p:cNvPicPr>
            <a:picLocks noChangeAspect="1"/>
          </p:cNvPicPr>
          <p:nvPr/>
        </p:nvPicPr>
        <p:blipFill>
          <a:blip r:embed="rId3"/>
          <a:stretch>
            <a:fillRect/>
          </a:stretch>
        </p:blipFill>
        <p:spPr>
          <a:xfrm>
            <a:off x="648855" y="4771043"/>
            <a:ext cx="4867563" cy="1957185"/>
          </a:xfrm>
          <a:prstGeom prst="rect">
            <a:avLst/>
          </a:prstGeom>
        </p:spPr>
      </p:pic>
    </p:spTree>
    <p:extLst>
      <p:ext uri="{BB962C8B-B14F-4D97-AF65-F5344CB8AC3E}">
        <p14:creationId xmlns:p14="http://schemas.microsoft.com/office/powerpoint/2010/main" val="919623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D5DB17-3024-4F29-820E-483F6CA5A139}"/>
              </a:ext>
            </a:extLst>
          </p:cNvPr>
          <p:cNvSpPr>
            <a:spLocks noGrp="1"/>
          </p:cNvSpPr>
          <p:nvPr>
            <p:ph idx="1"/>
          </p:nvPr>
        </p:nvSpPr>
        <p:spPr>
          <a:xfrm>
            <a:off x="913795" y="965200"/>
            <a:ext cx="10353762" cy="4825999"/>
          </a:xfrm>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As you can see the by taking days consideration for given duration the number of observations are high , hence we repeated the same set of process on the WEEKLY Date cancelation aggregation </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5" name="Title 1">
            <a:extLst>
              <a:ext uri="{FF2B5EF4-FFF2-40B4-BE49-F238E27FC236}">
                <a16:creationId xmlns:a16="http://schemas.microsoft.com/office/drawing/2014/main" id="{EBE93AEC-7BFC-453D-B706-DA4653AD7C4B}"/>
              </a:ext>
            </a:extLst>
          </p:cNvPr>
          <p:cNvSpPr txBox="1">
            <a:spLocks/>
          </p:cNvSpPr>
          <p:nvPr/>
        </p:nvSpPr>
        <p:spPr>
          <a:xfrm>
            <a:off x="141212" y="101600"/>
            <a:ext cx="12195262" cy="685801"/>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DEEP LEARNING – FORECASTING USING LSTM </a:t>
            </a:r>
            <a:endParaRPr lang="en-US"/>
          </a:p>
        </p:txBody>
      </p:sp>
      <p:pic>
        <p:nvPicPr>
          <p:cNvPr id="6" name="Picture 6" descr="A screenshot of a cell phone&#10;&#10;Description generated with high confidence">
            <a:extLst>
              <a:ext uri="{FF2B5EF4-FFF2-40B4-BE49-F238E27FC236}">
                <a16:creationId xmlns:a16="http://schemas.microsoft.com/office/drawing/2014/main" id="{1C3ECC0E-BB32-4180-8744-4CBA20FF33C8}"/>
              </a:ext>
            </a:extLst>
          </p:cNvPr>
          <p:cNvPicPr>
            <a:picLocks noChangeAspect="1"/>
          </p:cNvPicPr>
          <p:nvPr/>
        </p:nvPicPr>
        <p:blipFill>
          <a:blip r:embed="rId2"/>
          <a:stretch>
            <a:fillRect/>
          </a:stretch>
        </p:blipFill>
        <p:spPr>
          <a:xfrm>
            <a:off x="1072551" y="2366464"/>
            <a:ext cx="10574503" cy="3533617"/>
          </a:xfrm>
          <a:prstGeom prst="rect">
            <a:avLst/>
          </a:prstGeom>
        </p:spPr>
      </p:pic>
      <p:sp>
        <p:nvSpPr>
          <p:cNvPr id="9" name="TextBox 8">
            <a:extLst>
              <a:ext uri="{FF2B5EF4-FFF2-40B4-BE49-F238E27FC236}">
                <a16:creationId xmlns:a16="http://schemas.microsoft.com/office/drawing/2014/main" id="{521BBA3B-797C-4B49-9FC8-A481778A07EE}"/>
              </a:ext>
            </a:extLst>
          </p:cNvPr>
          <p:cNvSpPr txBox="1"/>
          <p:nvPr/>
        </p:nvSpPr>
        <p:spPr>
          <a:xfrm>
            <a:off x="670983" y="6247438"/>
            <a:ext cx="8532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Wingdings"/>
              <a:buChar char="v"/>
            </a:pPr>
            <a:r>
              <a:rPr lang="en-US"/>
              <a:t>Run the LSTM model after splitting the dataset into Testing and Training </a:t>
            </a:r>
          </a:p>
        </p:txBody>
      </p:sp>
    </p:spTree>
    <p:extLst>
      <p:ext uri="{BB962C8B-B14F-4D97-AF65-F5344CB8AC3E}">
        <p14:creationId xmlns:p14="http://schemas.microsoft.com/office/powerpoint/2010/main" val="3383868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5AD6BB7-3C29-4288-8271-2AB4AB717FB4}"/>
              </a:ext>
            </a:extLst>
          </p:cNvPr>
          <p:cNvSpPr>
            <a:spLocks noGrp="1"/>
          </p:cNvSpPr>
          <p:nvPr>
            <p:ph type="title"/>
          </p:nvPr>
        </p:nvSpPr>
        <p:spPr>
          <a:xfrm>
            <a:off x="141212" y="101600"/>
            <a:ext cx="12195262" cy="685801"/>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DEEP LEARNING – FORECASTING USING LSTM </a:t>
            </a:r>
            <a:endParaRPr lang="en-US"/>
          </a:p>
        </p:txBody>
      </p:sp>
      <p:sp>
        <p:nvSpPr>
          <p:cNvPr id="7" name="TextBox 6">
            <a:extLst>
              <a:ext uri="{FF2B5EF4-FFF2-40B4-BE49-F238E27FC236}">
                <a16:creationId xmlns:a16="http://schemas.microsoft.com/office/drawing/2014/main" id="{F7EE0E6C-AB31-42CE-89D9-5BFB0980107C}"/>
              </a:ext>
            </a:extLst>
          </p:cNvPr>
          <p:cNvSpPr txBox="1"/>
          <p:nvPr/>
        </p:nvSpPr>
        <p:spPr>
          <a:xfrm>
            <a:off x="555528" y="1132801"/>
            <a:ext cx="8532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Wingdings"/>
              <a:buChar char="v"/>
            </a:pPr>
            <a:r>
              <a:rPr lang="en-US"/>
              <a:t>Run the LSTM model on the Validation Data set </a:t>
            </a:r>
          </a:p>
        </p:txBody>
      </p:sp>
      <p:pic>
        <p:nvPicPr>
          <p:cNvPr id="8" name="Picture 8" descr="A close up of a map&#10;&#10;Description generated with very high confidence">
            <a:extLst>
              <a:ext uri="{FF2B5EF4-FFF2-40B4-BE49-F238E27FC236}">
                <a16:creationId xmlns:a16="http://schemas.microsoft.com/office/drawing/2014/main" id="{88D32172-0327-41A6-B3BB-9F3711ADE3BD}"/>
              </a:ext>
            </a:extLst>
          </p:cNvPr>
          <p:cNvPicPr>
            <a:picLocks noChangeAspect="1"/>
          </p:cNvPicPr>
          <p:nvPr/>
        </p:nvPicPr>
        <p:blipFill>
          <a:blip r:embed="rId2"/>
          <a:stretch>
            <a:fillRect/>
          </a:stretch>
        </p:blipFill>
        <p:spPr>
          <a:xfrm>
            <a:off x="1422401" y="1830728"/>
            <a:ext cx="9624289" cy="4405549"/>
          </a:xfrm>
          <a:prstGeom prst="rect">
            <a:avLst/>
          </a:prstGeom>
        </p:spPr>
      </p:pic>
    </p:spTree>
    <p:extLst>
      <p:ext uri="{BB962C8B-B14F-4D97-AF65-F5344CB8AC3E}">
        <p14:creationId xmlns:p14="http://schemas.microsoft.com/office/powerpoint/2010/main" val="2654461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2FB1-8F8F-4C99-83A1-4AA97608A179}"/>
              </a:ext>
            </a:extLst>
          </p:cNvPr>
          <p:cNvSpPr>
            <a:spLocks noGrp="1"/>
          </p:cNvSpPr>
          <p:nvPr>
            <p:ph type="title"/>
          </p:nvPr>
        </p:nvSpPr>
        <p:spPr>
          <a:xfrm>
            <a:off x="913795" y="609600"/>
            <a:ext cx="10353762" cy="1257300"/>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INSIGHTS AND RECOMMENDATIONS </a:t>
            </a:r>
            <a:endParaRPr lang="en-US"/>
          </a:p>
        </p:txBody>
      </p:sp>
      <p:graphicFrame>
        <p:nvGraphicFramePr>
          <p:cNvPr id="5" name="Content Placeholder 2">
            <a:extLst>
              <a:ext uri="{FF2B5EF4-FFF2-40B4-BE49-F238E27FC236}">
                <a16:creationId xmlns:a16="http://schemas.microsoft.com/office/drawing/2014/main" id="{50B1FECC-E6DD-486D-BC4D-1EF07AB87B35}"/>
              </a:ext>
            </a:extLst>
          </p:cNvPr>
          <p:cNvGraphicFramePr>
            <a:graphicFrameLocks noGrp="1"/>
          </p:cNvGraphicFramePr>
          <p:nvPr>
            <p:ph idx="1"/>
            <p:extLst>
              <p:ext uri="{D42A27DB-BD31-4B8C-83A1-F6EECF244321}">
                <p14:modId xmlns:p14="http://schemas.microsoft.com/office/powerpoint/2010/main" val="1443645070"/>
              </p:ext>
            </p:extLst>
          </p:nvPr>
        </p:nvGraphicFramePr>
        <p:xfrm>
          <a:off x="914400" y="2149021"/>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5" name="Graphic 815" descr="Airplane">
            <a:extLst>
              <a:ext uri="{FF2B5EF4-FFF2-40B4-BE49-F238E27FC236}">
                <a16:creationId xmlns:a16="http://schemas.microsoft.com/office/drawing/2014/main" id="{40D5B0C1-5411-4889-BBC8-BF8CED20C3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60000" flipV="1">
            <a:off x="1063841" y="2897320"/>
            <a:ext cx="289984" cy="270934"/>
          </a:xfrm>
          <a:prstGeom prst="rect">
            <a:avLst/>
          </a:prstGeom>
        </p:spPr>
      </p:pic>
    </p:spTree>
    <p:extLst>
      <p:ext uri="{BB962C8B-B14F-4D97-AF65-F5344CB8AC3E}">
        <p14:creationId xmlns:p14="http://schemas.microsoft.com/office/powerpoint/2010/main" val="151535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A364498-F7F1-4365-A562-9B126DAF70D7}"/>
              </a:ext>
            </a:extLst>
          </p:cNvPr>
          <p:cNvPicPr>
            <a:picLocks noChangeAspect="1"/>
          </p:cNvPicPr>
          <p:nvPr/>
        </p:nvPicPr>
        <p:blipFill rotWithShape="1">
          <a:blip r:embed="rId3">
            <a:alphaModFix/>
          </a:blip>
          <a:srcRect t="4538" b="2046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D221F0D2-C3E4-45CA-9D1A-64403639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CA9B88-FE06-45A1-96D5-B19B825C503A}"/>
              </a:ext>
            </a:extLst>
          </p:cNvPr>
          <p:cNvSpPr>
            <a:spLocks noGrp="1"/>
          </p:cNvSpPr>
          <p:nvPr>
            <p:ph type="title"/>
          </p:nvPr>
        </p:nvSpPr>
        <p:spPr>
          <a:xfrm>
            <a:off x="-908050" y="4251483"/>
            <a:ext cx="9440034" cy="1828801"/>
          </a:xfrm>
        </p:spPr>
        <p:txBody>
          <a:bodyPr vert="horz" lIns="91440" tIns="45720" rIns="91440" bIns="45720" rtlCol="0" anchor="b">
            <a:normAutofit/>
          </a:bodyPr>
          <a:lstStyle/>
          <a:p>
            <a:r>
              <a:rPr lang="en-US" sz="5400">
                <a:solidFill>
                  <a:schemeClr val="bg1"/>
                </a:solidFill>
              </a:rPr>
              <a:t>ANY QUESTIONS ….? </a:t>
            </a:r>
          </a:p>
        </p:txBody>
      </p:sp>
    </p:spTree>
    <p:extLst>
      <p:ext uri="{BB962C8B-B14F-4D97-AF65-F5344CB8AC3E}">
        <p14:creationId xmlns:p14="http://schemas.microsoft.com/office/powerpoint/2010/main" val="1417620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drawing, plate&#10;&#10;Description generated with very high confidence">
            <a:extLst>
              <a:ext uri="{FF2B5EF4-FFF2-40B4-BE49-F238E27FC236}">
                <a16:creationId xmlns:a16="http://schemas.microsoft.com/office/drawing/2014/main" id="{90D344BC-F0A6-453F-B254-87B78DDEED5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3467" y="1125305"/>
            <a:ext cx="10905066" cy="4607389"/>
          </a:xfrm>
          <a:prstGeom prst="rect">
            <a:avLst/>
          </a:prstGeom>
        </p:spPr>
      </p:pic>
      <p:sp>
        <p:nvSpPr>
          <p:cNvPr id="17" name="Rectangle 16">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8609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7F01A-D96B-40AB-A962-98F61B3140DF}"/>
              </a:ext>
            </a:extLst>
          </p:cNvPr>
          <p:cNvSpPr>
            <a:spLocks noGrp="1"/>
          </p:cNvSpPr>
          <p:nvPr>
            <p:ph type="title"/>
          </p:nvPr>
        </p:nvSpPr>
        <p:spPr>
          <a:xfrm>
            <a:off x="913796" y="643465"/>
            <a:ext cx="3382638" cy="1370605"/>
          </a:xfrm>
        </p:spPr>
        <p:txBody>
          <a:bodyPr>
            <a:normAutofit/>
          </a:bodyPr>
          <a:lstStyle/>
          <a:p>
            <a:pPr algn="l"/>
            <a:r>
              <a:rPr lang="en-US" sz="3000" b="1">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DATA SOURCE</a:t>
            </a:r>
            <a:endParaRPr lang="en-US" sz="3000"/>
          </a:p>
        </p:txBody>
      </p:sp>
      <p:sp>
        <p:nvSpPr>
          <p:cNvPr id="3" name="Content Placeholder 2">
            <a:extLst>
              <a:ext uri="{FF2B5EF4-FFF2-40B4-BE49-F238E27FC236}">
                <a16:creationId xmlns:a16="http://schemas.microsoft.com/office/drawing/2014/main" id="{EEF0FA26-6706-4DE6-82D6-F0597161941E}"/>
              </a:ext>
            </a:extLst>
          </p:cNvPr>
          <p:cNvSpPr>
            <a:spLocks noGrp="1"/>
          </p:cNvSpPr>
          <p:nvPr>
            <p:ph idx="1"/>
          </p:nvPr>
        </p:nvSpPr>
        <p:spPr>
          <a:xfrm>
            <a:off x="913796" y="1753668"/>
            <a:ext cx="4316026" cy="4531016"/>
          </a:xfrm>
        </p:spPr>
        <p:txBody>
          <a:bodyPr>
            <a:normAutofit/>
          </a:bodyPr>
          <a:lstStyle/>
          <a:p>
            <a:pPr indent="-305435">
              <a:lnSpc>
                <a:spcPct val="90000"/>
              </a:lnSpc>
            </a:pPr>
            <a:r>
              <a:rPr lang="en-US" sz="1800" b="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This data set contains booking information for :</a:t>
            </a:r>
            <a:endParaRPr lang="en-US" sz="1800" b="1">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lnSpc>
                <a:spcPct val="90000"/>
              </a:lnSpc>
            </a:pPr>
            <a:r>
              <a:rPr lang="en-US" sz="1800" b="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City hotel </a:t>
            </a:r>
            <a:endParaRPr lang="en-US" sz="1800" b="1">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lnSpc>
                <a:spcPct val="90000"/>
              </a:lnSpc>
            </a:pPr>
            <a:r>
              <a:rPr lang="en-US" sz="1800" b="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Resort hotel </a:t>
            </a:r>
            <a:endParaRPr lang="en-US" sz="1800" b="1">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nSpc>
                <a:spcPct val="90000"/>
              </a:lnSpc>
            </a:pPr>
            <a:r>
              <a:rPr lang="en-US" sz="1800" b="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 data contains "bookings of guest arrival between the 1st of July 2015 and the 31st of August 2017".</a:t>
            </a:r>
            <a:endParaRPr lang="en-US" sz="1800" b="1">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nSpc>
                <a:spcPct val="90000"/>
              </a:lnSpc>
            </a:pPr>
            <a:r>
              <a:rPr lang="en-US" sz="1800" b="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Size: 100,000(approx.) rows x 32 columns</a:t>
            </a:r>
            <a:endParaRPr lang="en-US" sz="1800" b="1"/>
          </a:p>
          <a:p>
            <a:pPr indent="-305435">
              <a:lnSpc>
                <a:spcPct val="90000"/>
              </a:lnSpc>
            </a:pPr>
            <a:endParaRPr lang="en-US" sz="1800" b="1">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nSpc>
                <a:spcPct val="90000"/>
              </a:lnSpc>
            </a:pPr>
            <a:endParaRPr lang="en-US" sz="18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27" name="Picture 27" descr="A close up of text on a white background&#10;&#10;Description generated with very high confidence">
            <a:extLst>
              <a:ext uri="{FF2B5EF4-FFF2-40B4-BE49-F238E27FC236}">
                <a16:creationId xmlns:a16="http://schemas.microsoft.com/office/drawing/2014/main" id="{883546EA-E86D-4EA4-A048-FC999A2B0CC2}"/>
              </a:ext>
            </a:extLst>
          </p:cNvPr>
          <p:cNvPicPr>
            <a:picLocks noChangeAspect="1"/>
          </p:cNvPicPr>
          <p:nvPr/>
        </p:nvPicPr>
        <p:blipFill>
          <a:blip r:embed="rId3"/>
          <a:stretch>
            <a:fillRect/>
          </a:stretch>
        </p:blipFill>
        <p:spPr>
          <a:xfrm>
            <a:off x="6044154" y="643466"/>
            <a:ext cx="5231914" cy="5336418"/>
          </a:xfrm>
          <a:prstGeom prst="rect">
            <a:avLst/>
          </a:prstGeom>
        </p:spPr>
      </p:pic>
    </p:spTree>
    <p:extLst>
      <p:ext uri="{BB962C8B-B14F-4D97-AF65-F5344CB8AC3E}">
        <p14:creationId xmlns:p14="http://schemas.microsoft.com/office/powerpoint/2010/main" val="139962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45F-8B78-4D42-95CD-94BD1D631526}"/>
              </a:ext>
            </a:extLst>
          </p:cNvPr>
          <p:cNvSpPr>
            <a:spLocks noGrp="1"/>
          </p:cNvSpPr>
          <p:nvPr>
            <p:ph type="title"/>
          </p:nvPr>
        </p:nvSpPr>
        <p:spPr>
          <a:xfrm>
            <a:off x="633743" y="609599"/>
            <a:ext cx="3413156" cy="5273675"/>
          </a:xfrm>
        </p:spPr>
        <p:txBody>
          <a:bodyPr>
            <a:normAutofit/>
          </a:bodyPr>
          <a:lstStyle/>
          <a:p>
            <a:r>
              <a:rPr lang="en-US" b="1">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STRATEGY</a:t>
            </a:r>
            <a:endParaRPr lang="en-US"/>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FA5911A0-D1B9-4221-9E11-30CA2A5DA7AF}"/>
              </a:ext>
            </a:extLst>
          </p:cNvPr>
          <p:cNvGraphicFramePr>
            <a:graphicFrameLocks noGrp="1"/>
          </p:cNvGraphicFramePr>
          <p:nvPr>
            <p:ph idx="1"/>
            <p:extLst>
              <p:ext uri="{D42A27DB-BD31-4B8C-83A1-F6EECF244321}">
                <p14:modId xmlns:p14="http://schemas.microsoft.com/office/powerpoint/2010/main" val="1246699956"/>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3" name="Straight Arrow Connector 22">
            <a:extLst>
              <a:ext uri="{FF2B5EF4-FFF2-40B4-BE49-F238E27FC236}">
                <a16:creationId xmlns:a16="http://schemas.microsoft.com/office/drawing/2014/main" id="{13DFA31D-E966-41DA-A32E-AAC2F0E6DC54}"/>
              </a:ext>
            </a:extLst>
          </p:cNvPr>
          <p:cNvCxnSpPr/>
          <p:nvPr/>
        </p:nvCxnSpPr>
        <p:spPr>
          <a:xfrm>
            <a:off x="8382000" y="4147456"/>
            <a:ext cx="711199" cy="17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F93290-3497-41FC-A276-56EEDF3893A1}"/>
              </a:ext>
            </a:extLst>
          </p:cNvPr>
          <p:cNvCxnSpPr/>
          <p:nvPr/>
        </p:nvCxnSpPr>
        <p:spPr>
          <a:xfrm flipV="1">
            <a:off x="8379732" y="3949247"/>
            <a:ext cx="711201" cy="18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80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4260-7987-459A-835A-A437D1CB1877}"/>
              </a:ext>
            </a:extLst>
          </p:cNvPr>
          <p:cNvSpPr>
            <a:spLocks noGrp="1"/>
          </p:cNvSpPr>
          <p:nvPr>
            <p:ph type="title"/>
          </p:nvPr>
        </p:nvSpPr>
        <p:spPr>
          <a:xfrm>
            <a:off x="913795" y="195674"/>
            <a:ext cx="10353762" cy="956263"/>
          </a:xfrm>
        </p:spPr>
        <p:txBody>
          <a:bodyPr/>
          <a:lstStyle/>
          <a:p>
            <a:r>
              <a:rPr lang="en-US" b="1">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Data Cleaning and Data Preparation</a:t>
            </a:r>
            <a:endParaRPr lang="en-US">
              <a:ea typeface="+mj-lt"/>
              <a:cs typeface="+mj-lt"/>
            </a:endParaRPr>
          </a:p>
        </p:txBody>
      </p:sp>
      <p:sp>
        <p:nvSpPr>
          <p:cNvPr id="3" name="Content Placeholder 2">
            <a:extLst>
              <a:ext uri="{FF2B5EF4-FFF2-40B4-BE49-F238E27FC236}">
                <a16:creationId xmlns:a16="http://schemas.microsoft.com/office/drawing/2014/main" id="{5AA6A0AE-3AD8-4A2B-A40B-B7475455F541}"/>
              </a:ext>
            </a:extLst>
          </p:cNvPr>
          <p:cNvSpPr>
            <a:spLocks noGrp="1"/>
          </p:cNvSpPr>
          <p:nvPr>
            <p:ph idx="1"/>
          </p:nvPr>
        </p:nvSpPr>
        <p:spPr>
          <a:xfrm>
            <a:off x="342252" y="924133"/>
            <a:ext cx="12310501" cy="4435036"/>
          </a:xfrm>
        </p:spPr>
        <p:txBody>
          <a:bodyPr>
            <a:normAutofit fontScale="77500" lnSpcReduction="20000"/>
          </a:bodyPr>
          <a:lstStyle/>
          <a:p>
            <a:pPr indent="-305435"/>
            <a:r>
              <a:rPr lang="en-US" b="1" u="sng">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MISSING VALUES</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 children and country columns had a missing values.</a:t>
            </a:r>
            <a:endParaRPr lang="en-US" b="1" u="sng">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 missing ‘children’ values were filled with ‘0’ since the average count of children in the entire dataset was very close to ‘0’</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 missing ‘country’ values were filled with a variable called ‘unknown’</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Some rows contain entries with 0 adults, 0 children and 0 babies, these records were dropped with no guests</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b="1" u="sng">
                <a:ln>
                  <a:solidFill>
                    <a:prstClr val="black">
                      <a:lumMod val="75000"/>
                      <a:lumOff val="25000"/>
                      <a:alpha val="10000"/>
                    </a:prstClr>
                  </a:solidFill>
                </a:ln>
                <a:effectLst>
                  <a:outerShdw blurRad="9525" dist="25400" dir="14640000" algn="tl" rotWithShape="0">
                    <a:prstClr val="black">
                      <a:alpha val="30000"/>
                    </a:prstClr>
                  </a:outerShdw>
                </a:effectLst>
              </a:rPr>
              <a:t>OUTLIER DETECTION</a:t>
            </a: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We determined the lower and upper points of each column</a:t>
            </a:r>
            <a:endParaRPr lang="en-US" b="1" u="sng">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If there is point between the lower point and the upper point or equal,  we do not apply any filtering else, we have removed observations larger and lower than the upper point and lower point of the observations from the data set.</a:t>
            </a:r>
            <a:endParaRPr lang="en-US" b="1" u="sng">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b="1" u="sng">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MANAGING DATA TYPES</a:t>
            </a:r>
            <a:endParaRPr lang="en-US"/>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Changed data-types to category to reduce the memory used by the data-frame</a:t>
            </a:r>
            <a:endParaRPr lang="en-US"/>
          </a:p>
          <a:p>
            <a:pPr indent="-305435"/>
            <a:r>
              <a:rPr lang="en-US" b="1" u="sng">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COMBINING COLUMNS</a:t>
            </a:r>
            <a:endParaRPr lang="en-US"/>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Converted Day, Month, Year into a single arrival date</a:t>
            </a:r>
            <a:endParaRPr lang="en-US"/>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endParaRPr lang="en-US" b="1" u="sng">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4" descr="A screenshot of a cell phone&#10;&#10;Description generated with very high confidence">
            <a:extLst>
              <a:ext uri="{FF2B5EF4-FFF2-40B4-BE49-F238E27FC236}">
                <a16:creationId xmlns:a16="http://schemas.microsoft.com/office/drawing/2014/main" id="{FBAD6642-6E26-4711-9878-64B5BD85B10A}"/>
              </a:ext>
            </a:extLst>
          </p:cNvPr>
          <p:cNvPicPr>
            <a:picLocks noChangeAspect="1"/>
          </p:cNvPicPr>
          <p:nvPr/>
        </p:nvPicPr>
        <p:blipFill>
          <a:blip r:embed="rId2"/>
          <a:stretch>
            <a:fillRect/>
          </a:stretch>
        </p:blipFill>
        <p:spPr>
          <a:xfrm>
            <a:off x="5546218" y="5309488"/>
            <a:ext cx="6449183" cy="1414874"/>
          </a:xfrm>
          <a:prstGeom prst="rect">
            <a:avLst/>
          </a:prstGeom>
        </p:spPr>
      </p:pic>
      <p:pic>
        <p:nvPicPr>
          <p:cNvPr id="6" name="Picture 6" descr="A picture containing bird&#10;&#10;Description generated with very high confidence">
            <a:extLst>
              <a:ext uri="{FF2B5EF4-FFF2-40B4-BE49-F238E27FC236}">
                <a16:creationId xmlns:a16="http://schemas.microsoft.com/office/drawing/2014/main" id="{2697E184-42DF-4861-8789-CCC6348DAA37}"/>
              </a:ext>
            </a:extLst>
          </p:cNvPr>
          <p:cNvPicPr>
            <a:picLocks noChangeAspect="1"/>
          </p:cNvPicPr>
          <p:nvPr/>
        </p:nvPicPr>
        <p:blipFill>
          <a:blip r:embed="rId3"/>
          <a:stretch>
            <a:fillRect/>
          </a:stretch>
        </p:blipFill>
        <p:spPr>
          <a:xfrm rot="10800000" flipH="1" flipV="1">
            <a:off x="1344763" y="5305023"/>
            <a:ext cx="2716114" cy="1432462"/>
          </a:xfrm>
          <a:prstGeom prst="rect">
            <a:avLst/>
          </a:prstGeom>
        </p:spPr>
      </p:pic>
    </p:spTree>
    <p:extLst>
      <p:ext uri="{BB962C8B-B14F-4D97-AF65-F5344CB8AC3E}">
        <p14:creationId xmlns:p14="http://schemas.microsoft.com/office/powerpoint/2010/main" val="33002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9706C-1BF0-4273-BD2E-6ADC5DC4D084}"/>
              </a:ext>
            </a:extLst>
          </p:cNvPr>
          <p:cNvSpPr>
            <a:spLocks noGrp="1"/>
          </p:cNvSpPr>
          <p:nvPr>
            <p:ph type="title"/>
          </p:nvPr>
        </p:nvSpPr>
        <p:spPr>
          <a:xfrm>
            <a:off x="913795" y="87682"/>
            <a:ext cx="10353762" cy="850205"/>
          </a:xfrm>
        </p:spPr>
        <p:txBody>
          <a:bodyPr/>
          <a:lstStyle/>
          <a:p>
            <a:r>
              <a:rPr lang="en-US" b="1">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Exploring the Dataset- Data visualization</a:t>
            </a:r>
            <a:endParaRPr lang="en-US"/>
          </a:p>
        </p:txBody>
      </p:sp>
      <p:pic>
        <p:nvPicPr>
          <p:cNvPr id="5" name="Picture 5" descr="A picture containing drawing&#10;&#10;Description generated with very high confidence">
            <a:extLst>
              <a:ext uri="{FF2B5EF4-FFF2-40B4-BE49-F238E27FC236}">
                <a16:creationId xmlns:a16="http://schemas.microsoft.com/office/drawing/2014/main" id="{DB659791-DB13-4FEF-966D-2456762A5FA4}"/>
              </a:ext>
            </a:extLst>
          </p:cNvPr>
          <p:cNvPicPr>
            <a:picLocks noChangeAspect="1"/>
          </p:cNvPicPr>
          <p:nvPr/>
        </p:nvPicPr>
        <p:blipFill rotWithShape="1">
          <a:blip r:embed="rId2"/>
          <a:srcRect l="6887" t="4440" r="4448" b="7714"/>
          <a:stretch/>
        </p:blipFill>
        <p:spPr>
          <a:xfrm>
            <a:off x="120827" y="1618407"/>
            <a:ext cx="6362251" cy="3543308"/>
          </a:xfrm>
          <a:prstGeom prst="rect">
            <a:avLst/>
          </a:prstGeom>
        </p:spPr>
      </p:pic>
      <p:pic>
        <p:nvPicPr>
          <p:cNvPr id="21" name="Picture 21" descr="A screenshot of a cell phone&#10;&#10;Description generated with high confidence">
            <a:extLst>
              <a:ext uri="{FF2B5EF4-FFF2-40B4-BE49-F238E27FC236}">
                <a16:creationId xmlns:a16="http://schemas.microsoft.com/office/drawing/2014/main" id="{A5D8B033-BC20-4C41-B295-65708BA2CBD5}"/>
              </a:ext>
            </a:extLst>
          </p:cNvPr>
          <p:cNvPicPr>
            <a:picLocks noChangeAspect="1"/>
          </p:cNvPicPr>
          <p:nvPr/>
        </p:nvPicPr>
        <p:blipFill>
          <a:blip r:embed="rId3"/>
          <a:stretch>
            <a:fillRect/>
          </a:stretch>
        </p:blipFill>
        <p:spPr>
          <a:xfrm>
            <a:off x="6697253" y="1266799"/>
            <a:ext cx="5436292" cy="4428786"/>
          </a:xfrm>
          <a:prstGeom prst="rect">
            <a:avLst/>
          </a:prstGeom>
        </p:spPr>
      </p:pic>
    </p:spTree>
    <p:extLst>
      <p:ext uri="{BB962C8B-B14F-4D97-AF65-F5344CB8AC3E}">
        <p14:creationId xmlns:p14="http://schemas.microsoft.com/office/powerpoint/2010/main" val="2019029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72CDF7-CCEE-4DB4-B7CB-FBBCAC51A210}"/>
              </a:ext>
            </a:extLst>
          </p:cNvPr>
          <p:cNvSpPr>
            <a:spLocks noGrp="1"/>
          </p:cNvSpPr>
          <p:nvPr>
            <p:ph type="title"/>
          </p:nvPr>
        </p:nvSpPr>
        <p:spPr>
          <a:xfrm>
            <a:off x="8498920" y="893440"/>
            <a:ext cx="3382832" cy="3499549"/>
          </a:xfrm>
        </p:spPr>
        <p:txBody>
          <a:bodyPr vert="horz" lIns="91440" tIns="45720" rIns="91440" bIns="45720" rtlCol="0" anchor="b">
            <a:normAutofit/>
          </a:bodyPr>
          <a:lstStyle/>
          <a:p>
            <a:pPr algn="l"/>
            <a:r>
              <a:rPr lang="en-US" sz="4200" b="1"/>
              <a:t>Exploring the Dataset- Data visualization</a:t>
            </a:r>
            <a:endParaRPr lang="en-US" sz="4200"/>
          </a:p>
        </p:txBody>
      </p:sp>
      <p:pic>
        <p:nvPicPr>
          <p:cNvPr id="12" name="Picture 12">
            <a:extLst>
              <a:ext uri="{FF2B5EF4-FFF2-40B4-BE49-F238E27FC236}">
                <a16:creationId xmlns:a16="http://schemas.microsoft.com/office/drawing/2014/main" id="{6592844D-F687-424A-A8D4-2A8002EA51BA}"/>
              </a:ext>
            </a:extLst>
          </p:cNvPr>
          <p:cNvPicPr>
            <a:picLocks noChangeAspect="1"/>
          </p:cNvPicPr>
          <p:nvPr/>
        </p:nvPicPr>
        <p:blipFill>
          <a:blip r:embed="rId3"/>
          <a:stretch>
            <a:fillRect/>
          </a:stretch>
        </p:blipFill>
        <p:spPr>
          <a:xfrm>
            <a:off x="-2986" y="-11967"/>
            <a:ext cx="12195856" cy="6862640"/>
          </a:xfrm>
          <a:prstGeom prst="rect">
            <a:avLst/>
          </a:prstGeom>
        </p:spPr>
      </p:pic>
      <p:pic>
        <p:nvPicPr>
          <p:cNvPr id="9" name="Picture 10" descr="A screenshot of a cell phone&#10;&#10;Description generated with very high confidence">
            <a:extLst>
              <a:ext uri="{FF2B5EF4-FFF2-40B4-BE49-F238E27FC236}">
                <a16:creationId xmlns:a16="http://schemas.microsoft.com/office/drawing/2014/main" id="{D93C8A49-671E-4FA2-94AE-E2D8FC9CC47A}"/>
              </a:ext>
            </a:extLst>
          </p:cNvPr>
          <p:cNvPicPr>
            <a:picLocks noChangeAspect="1"/>
          </p:cNvPicPr>
          <p:nvPr/>
        </p:nvPicPr>
        <p:blipFill>
          <a:blip r:embed="rId4"/>
          <a:stretch>
            <a:fillRect/>
          </a:stretch>
        </p:blipFill>
        <p:spPr>
          <a:xfrm>
            <a:off x="4001011" y="436464"/>
            <a:ext cx="7665080" cy="2337915"/>
          </a:xfrm>
          <a:prstGeom prst="rect">
            <a:avLst/>
          </a:prstGeom>
        </p:spPr>
      </p:pic>
    </p:spTree>
    <p:extLst>
      <p:ext uri="{BB962C8B-B14F-4D97-AF65-F5344CB8AC3E}">
        <p14:creationId xmlns:p14="http://schemas.microsoft.com/office/powerpoint/2010/main" val="408602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BF4AF-9C7C-40A4-80B8-F9B8A3DD1F77}"/>
              </a:ext>
            </a:extLst>
          </p:cNvPr>
          <p:cNvSpPr>
            <a:spLocks noGrp="1"/>
          </p:cNvSpPr>
          <p:nvPr>
            <p:ph type="title"/>
          </p:nvPr>
        </p:nvSpPr>
        <p:spPr>
          <a:xfrm>
            <a:off x="1312820" y="5003738"/>
            <a:ext cx="9440034" cy="1130260"/>
          </a:xfrm>
        </p:spPr>
        <p:txBody>
          <a:bodyPr vert="horz" lIns="91440" tIns="45720" rIns="91440" bIns="45720" rtlCol="0" anchor="b">
            <a:normAutofit/>
          </a:bodyPr>
          <a:lstStyle/>
          <a:p>
            <a:r>
              <a:rPr lang="en-US" sz="4400">
                <a:cs typeface="+mj-lt"/>
              </a:rPr>
              <a:t>SPECIAL REQUEST ANALYSIS</a:t>
            </a:r>
            <a:endParaRPr lang="en-US"/>
          </a:p>
        </p:txBody>
      </p:sp>
      <p:pic>
        <p:nvPicPr>
          <p:cNvPr id="16" name="Picture 10">
            <a:extLst>
              <a:ext uri="{FF2B5EF4-FFF2-40B4-BE49-F238E27FC236}">
                <a16:creationId xmlns:a16="http://schemas.microsoft.com/office/drawing/2014/main" id="{D04C0182-96E7-4A1B-8EAB-F910C2F3ED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628022" y="547807"/>
            <a:ext cx="10935956" cy="3816806"/>
          </a:xfrm>
          <a:prstGeom prst="rect">
            <a:avLst/>
          </a:prstGeom>
        </p:spPr>
      </p:pic>
      <p:pic>
        <p:nvPicPr>
          <p:cNvPr id="6" name="Picture 6" descr="A picture containing screenshot&#10;&#10;Description generated with very high confidence">
            <a:extLst>
              <a:ext uri="{FF2B5EF4-FFF2-40B4-BE49-F238E27FC236}">
                <a16:creationId xmlns:a16="http://schemas.microsoft.com/office/drawing/2014/main" id="{9E8D6B25-6B11-4DA0-BD28-4AFF1E62A979}"/>
              </a:ext>
            </a:extLst>
          </p:cNvPr>
          <p:cNvPicPr>
            <a:picLocks noChangeAspect="1"/>
          </p:cNvPicPr>
          <p:nvPr/>
        </p:nvPicPr>
        <p:blipFill>
          <a:blip r:embed="rId4"/>
          <a:stretch>
            <a:fillRect/>
          </a:stretch>
        </p:blipFill>
        <p:spPr>
          <a:xfrm>
            <a:off x="-2534" y="4064"/>
            <a:ext cx="5960226" cy="4918352"/>
          </a:xfrm>
          <a:prstGeom prst="rect">
            <a:avLst/>
          </a:prstGeom>
        </p:spPr>
      </p:pic>
      <p:pic>
        <p:nvPicPr>
          <p:cNvPr id="4" name="Picture 4" descr="A close up of a logo&#10;&#10;Description generated with high confidence">
            <a:extLst>
              <a:ext uri="{FF2B5EF4-FFF2-40B4-BE49-F238E27FC236}">
                <a16:creationId xmlns:a16="http://schemas.microsoft.com/office/drawing/2014/main" id="{089E3635-8751-4F43-B5AD-AA5356736048}"/>
              </a:ext>
            </a:extLst>
          </p:cNvPr>
          <p:cNvPicPr>
            <a:picLocks noGrp="1" noChangeAspect="1"/>
          </p:cNvPicPr>
          <p:nvPr>
            <p:ph idx="1"/>
          </p:nvPr>
        </p:nvPicPr>
        <p:blipFill>
          <a:blip r:embed="rId5"/>
          <a:stretch>
            <a:fillRect/>
          </a:stretch>
        </p:blipFill>
        <p:spPr>
          <a:xfrm>
            <a:off x="6093657" y="5127"/>
            <a:ext cx="6037971" cy="4983746"/>
          </a:xfrm>
          <a:prstGeom prst="rect">
            <a:avLst/>
          </a:prstGeom>
        </p:spPr>
      </p:pic>
    </p:spTree>
    <p:extLst>
      <p:ext uri="{BB962C8B-B14F-4D97-AF65-F5344CB8AC3E}">
        <p14:creationId xmlns:p14="http://schemas.microsoft.com/office/powerpoint/2010/main" val="4244519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6" name="Picture 6" descr="A screenshot of a cell phone&#10;&#10;Description generated with high confidence">
            <a:extLst>
              <a:ext uri="{FF2B5EF4-FFF2-40B4-BE49-F238E27FC236}">
                <a16:creationId xmlns:a16="http://schemas.microsoft.com/office/drawing/2014/main" id="{B4F202D1-9030-4B08-A936-F205E58F5658}"/>
              </a:ext>
            </a:extLst>
          </p:cNvPr>
          <p:cNvPicPr>
            <a:picLocks noGrp="1" noChangeAspect="1"/>
          </p:cNvPicPr>
          <p:nvPr>
            <p:ph idx="1"/>
          </p:nvPr>
        </p:nvPicPr>
        <p:blipFill rotWithShape="1">
          <a:blip r:embed="rId4"/>
          <a:srcRect r="5757" b="-1"/>
          <a:stretch/>
        </p:blipFill>
        <p:spPr>
          <a:xfrm>
            <a:off x="2999771" y="48227"/>
            <a:ext cx="6095987" cy="4220682"/>
          </a:xfrm>
          <a:prstGeom prst="rect">
            <a:avLst/>
          </a:prstGeom>
        </p:spPr>
      </p:pic>
      <p:sp>
        <p:nvSpPr>
          <p:cNvPr id="4" name="TextBox 3">
            <a:extLst>
              <a:ext uri="{FF2B5EF4-FFF2-40B4-BE49-F238E27FC236}">
                <a16:creationId xmlns:a16="http://schemas.microsoft.com/office/drawing/2014/main" id="{51018BAC-6320-4104-87DF-845EFC8DD454}"/>
              </a:ext>
            </a:extLst>
          </p:cNvPr>
          <p:cNvSpPr txBox="1"/>
          <p:nvPr/>
        </p:nvSpPr>
        <p:spPr>
          <a:xfrm>
            <a:off x="140941" y="5033783"/>
            <a:ext cx="115778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rgbClr val="DADADA"/>
                </a:solidFill>
                <a:latin typeface="Georgia Pro Cond Light"/>
              </a:rPr>
              <a:t>Payment Type Analysis</a:t>
            </a:r>
            <a:endParaRPr lang="en-US"/>
          </a:p>
        </p:txBody>
      </p:sp>
    </p:spTree>
    <p:extLst>
      <p:ext uri="{BB962C8B-B14F-4D97-AF65-F5344CB8AC3E}">
        <p14:creationId xmlns:p14="http://schemas.microsoft.com/office/powerpoint/2010/main" val="20282462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0</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SlateVTI</vt:lpstr>
      <vt:lpstr> Hotel Booking Cancelation Prediction  Hotel Booking Cancelation Prediction  HOTEL BOOKING CANCELATION PREDICTION</vt:lpstr>
      <vt:lpstr>INTRODUCTION</vt:lpstr>
      <vt:lpstr>DATA SOURCE</vt:lpstr>
      <vt:lpstr>STRATEGY</vt:lpstr>
      <vt:lpstr>Data Cleaning and Data Preparation</vt:lpstr>
      <vt:lpstr>Exploring the Dataset- Data visualization</vt:lpstr>
      <vt:lpstr>Exploring the Dataset- Data visualization</vt:lpstr>
      <vt:lpstr>SPECIAL REQUEST ANALYSIS</vt:lpstr>
      <vt:lpstr>PowerPoint Presentation</vt:lpstr>
      <vt:lpstr>CORRELATION HEAT MAP</vt:lpstr>
      <vt:lpstr>Feature Selection</vt:lpstr>
      <vt:lpstr>Feature Selection</vt:lpstr>
      <vt:lpstr>Relevant features according to Cramér’s V test.  </vt:lpstr>
      <vt:lpstr>PREDICTIVE MODELING </vt:lpstr>
      <vt:lpstr>MODEL1- DECISION TREE</vt:lpstr>
      <vt:lpstr>MODEL 2 -  RANDOM FOREST</vt:lpstr>
      <vt:lpstr>MODEL3- GRADIENT BOOST TREE</vt:lpstr>
      <vt:lpstr>ROC CURVE READINGS</vt:lpstr>
      <vt:lpstr>MODEL COMPARISION</vt:lpstr>
      <vt:lpstr>DEEP LEARNING – FORECASTING USING LSTM </vt:lpstr>
      <vt:lpstr>DEEP LEARNING – FORECASTING USING LSTM </vt:lpstr>
      <vt:lpstr>PowerPoint Presentation</vt:lpstr>
      <vt:lpstr>DEEP LEARNING – FORECASTING USING LSTM </vt:lpstr>
      <vt:lpstr>INSIGHTS AND RECOMMENDATIONS </vt:lpstr>
      <vt:lpstr>ANY QUESTIONS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2020-04-24T05:36:02Z</dcterms:created>
  <dcterms:modified xsi:type="dcterms:W3CDTF">2020-05-05T12:35:42Z</dcterms:modified>
</cp:coreProperties>
</file>